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1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Rg st="1" end="1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71" autoAdjust="0"/>
  </p:normalViewPr>
  <p:slideViewPr>
    <p:cSldViewPr>
      <p:cViewPr>
        <p:scale>
          <a:sx n="74" d="100"/>
          <a:sy n="74" d="100"/>
        </p:scale>
        <p:origin x="-127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8D793-70B3-4CC3-BF08-260D00A5E2D5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4B9F9-C120-4758-869E-CAB50BC7D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76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64B9F9-C120-4758-869E-CAB50BC7D6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2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ogeo365.ru/?id=4&amp;sid=class&amp;sstp=azovskogo_morya_severnoe_poberezhe&amp;stp=area_taxon_photo&amp;wclass=2" TargetMode="External"/><Relationship Id="rId2" Type="http://schemas.openxmlformats.org/officeDocument/2006/relationships/hyperlink" Target="https://www.mv.org.ua/news/132654-zhivotnyi_mir_priazovj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text=&#1087;&#1088;&#1080;&#1084;&#1086;&#1088;&#1089;&#1082;&#1086;-&#1072;&#1093;&#1090;&#1072;&#1088;&#1089;&#1082;%20&#1092;&#1086;&#1090;&#1086;%20&#1075;&#1086;&#1088;&#1086;&#1076;&#1072;&amp;stype=image&amp;lr=35&amp;source=wiz" TargetMode="External"/><Relationship Id="rId5" Type="http://schemas.openxmlformats.org/officeDocument/2006/relationships/hyperlink" Target="http://www.tutkrim.ru/animals/azov-animals.php" TargetMode="External"/><Relationship Id="rId4" Type="http://schemas.openxmlformats.org/officeDocument/2006/relationships/hyperlink" Target="https://ru.wikipedia.org/wiki/&#1051;&#1086;&#1090;&#1086;&#1089;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i="1" dirty="0" smtClean="0"/>
              <a:t> </a:t>
            </a:r>
            <a:r>
              <a:rPr lang="ru-RU" sz="2800" i="1" dirty="0"/>
              <a:t/>
            </a:r>
            <a:br>
              <a:rPr lang="ru-RU" sz="2800" i="1" dirty="0"/>
            </a:br>
            <a:endParaRPr lang="ru-RU" sz="2800" i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55576" y="548680"/>
            <a:ext cx="7848872" cy="5904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FF0000"/>
                </a:solidFill>
              </a:rPr>
              <a:t>«Я вырос здесь и край мне этот дорог»</a:t>
            </a:r>
          </a:p>
          <a:p>
            <a:pPr marL="0" indent="0">
              <a:buNone/>
            </a:pPr>
            <a:endParaRPr lang="ru-RU" sz="4000" b="1" dirty="0" smtClean="0"/>
          </a:p>
          <a:p>
            <a:pPr marL="0" indent="0" algn="r">
              <a:buNone/>
            </a:pPr>
            <a:endParaRPr lang="ru-RU" sz="4000" b="1" dirty="0"/>
          </a:p>
          <a:p>
            <a:pPr marL="0" indent="0" algn="r">
              <a:buNone/>
            </a:pPr>
            <a:endParaRPr lang="ru-RU" sz="4000" b="1" dirty="0"/>
          </a:p>
          <a:p>
            <a:pPr marL="0" indent="0" algn="r">
              <a:buNone/>
            </a:pPr>
            <a:r>
              <a:rPr lang="ru-RU" sz="1400" b="1" dirty="0" smtClean="0"/>
              <a:t>Автор: </a:t>
            </a:r>
            <a:r>
              <a:rPr lang="ru-RU" sz="1400" b="1" dirty="0" err="1" smtClean="0"/>
              <a:t>Самодурова</a:t>
            </a:r>
            <a:r>
              <a:rPr lang="ru-RU" sz="1400" b="1" dirty="0" smtClean="0"/>
              <a:t>  </a:t>
            </a:r>
          </a:p>
          <a:p>
            <a:pPr marL="0" indent="0" algn="r">
              <a:buNone/>
            </a:pPr>
            <a:r>
              <a:rPr lang="ru-RU" sz="1400" b="1" dirty="0" smtClean="0"/>
              <a:t>Елена Николаевна</a:t>
            </a:r>
            <a:endParaRPr lang="ru-RU" sz="1400" b="1" dirty="0"/>
          </a:p>
          <a:p>
            <a:pPr marL="0" indent="0" algn="r">
              <a:buNone/>
            </a:pPr>
            <a:r>
              <a:rPr lang="ru-RU" sz="1400" b="1" dirty="0"/>
              <a:t>с</a:t>
            </a:r>
            <a:r>
              <a:rPr lang="ru-RU" sz="1400" b="1" dirty="0" smtClean="0"/>
              <a:t>тарший воспитатель </a:t>
            </a:r>
          </a:p>
          <a:p>
            <a:pPr marL="0" indent="0" algn="r">
              <a:buNone/>
            </a:pPr>
            <a:r>
              <a:rPr lang="ru-RU" sz="1400" b="1" dirty="0" smtClean="0"/>
              <a:t>МБДОУ детский сад №9</a:t>
            </a:r>
          </a:p>
          <a:p>
            <a:pPr marL="0" indent="0" algn="r">
              <a:buNone/>
            </a:pPr>
            <a:r>
              <a:rPr lang="ru-RU" sz="1400" b="1" dirty="0" smtClean="0"/>
              <a:t>«Волшебная полянка»</a:t>
            </a:r>
            <a:endParaRPr lang="ru-RU" sz="1400" b="1" dirty="0" smtClean="0"/>
          </a:p>
        </p:txBody>
      </p:sp>
      <p:pic>
        <p:nvPicPr>
          <p:cNvPr id="2" name="Лучшие инструментальные мелодии_-_What Is A You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33" y="0"/>
            <a:ext cx="152400" cy="152400"/>
          </a:xfrm>
          <a:prstGeom prst="rect">
            <a:avLst/>
          </a:prstGeom>
        </p:spPr>
      </p:pic>
      <p:pic>
        <p:nvPicPr>
          <p:cNvPr id="3" name="Лучшие инструментальные мелодии_-_What Is A You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67" y="6423435"/>
            <a:ext cx="228233" cy="22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769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20880" cy="1340769"/>
          </a:xfrm>
        </p:spPr>
        <p:txBody>
          <a:bodyPr/>
          <a:lstStyle/>
          <a:p>
            <a:pPr algn="ctr"/>
            <a:r>
              <a:rPr lang="ru-RU" dirty="0" smtClean="0"/>
              <a:t>Многообразие рыб теплого Азовского </a:t>
            </a:r>
            <a:r>
              <a:rPr lang="ru-RU" dirty="0"/>
              <a:t>моря</a:t>
            </a:r>
            <a:br>
              <a:rPr lang="ru-RU" dirty="0"/>
            </a:br>
            <a:r>
              <a:rPr lang="ru-RU" sz="2000" dirty="0"/>
              <a:t>Фауна Азовского моря включает около 80 видов рыб.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66909"/>
            <a:ext cx="8912216" cy="511256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</a:t>
            </a:r>
            <a:r>
              <a:rPr lang="ru-RU" dirty="0" smtClean="0">
                <a:solidFill>
                  <a:schemeClr val="tx1"/>
                </a:solidFill>
              </a:rPr>
              <a:t>ТАРАНЬ                       ОСЁТР                               СУДАК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   БЫЧОК                                                      ПИЛЕНГАС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9593"/>
            <a:ext cx="3024336" cy="226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87592"/>
            <a:ext cx="2863544" cy="223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80858"/>
            <a:ext cx="4139041" cy="232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04669"/>
            <a:ext cx="3826439" cy="226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507" y="1449593"/>
            <a:ext cx="3032163" cy="226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6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7"/>
            <a:ext cx="7125113" cy="864096"/>
          </a:xfrm>
        </p:spPr>
        <p:txBody>
          <a:bodyPr/>
          <a:lstStyle/>
          <a:p>
            <a:pPr algn="ctr"/>
            <a:r>
              <a:rPr lang="ru-RU" dirty="0" smtClean="0"/>
              <a:t>Рыбы, живущие в лиманах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496944" cy="54726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      ЩУКА                                                 ОКУНЬ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       ПЛОТВА                                             КАРАСЬ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1268760"/>
            <a:ext cx="356439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083" y="4445294"/>
            <a:ext cx="3816424" cy="235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25" y="4568481"/>
            <a:ext cx="335046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4391"/>
            <a:ext cx="3544494" cy="236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68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9"/>
            <a:ext cx="8064896" cy="576063"/>
          </a:xfrm>
        </p:spPr>
        <p:txBody>
          <a:bodyPr/>
          <a:lstStyle/>
          <a:p>
            <a:pPr algn="ctr"/>
            <a:r>
              <a:rPr lang="ru-RU" dirty="0" smtClean="0"/>
              <a:t>Звери, которых можно встретить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61662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</a:t>
            </a:r>
            <a:r>
              <a:rPr lang="ru-RU" dirty="0" smtClean="0">
                <a:solidFill>
                  <a:schemeClr val="tx1"/>
                </a:solidFill>
              </a:rPr>
              <a:t>ЗАЯЦ РУСАК                                        ЛИСИЦА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            ШАКАЛ                                            ОНДАТРА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4" y="980728"/>
            <a:ext cx="3917235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2040" y="980728"/>
            <a:ext cx="396044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2" y="4275614"/>
            <a:ext cx="4060446" cy="256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85958"/>
            <a:ext cx="3816424" cy="25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7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424936" cy="936104"/>
          </a:xfrm>
        </p:spPr>
        <p:txBody>
          <a:bodyPr/>
          <a:lstStyle/>
          <a:p>
            <a:pPr algn="ctr"/>
            <a:r>
              <a:rPr lang="ru-RU" dirty="0" smtClean="0"/>
              <a:t>Богатства Краснодарского края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08912" cy="53285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1" y="1229798"/>
            <a:ext cx="4032448" cy="267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26" y="1220382"/>
            <a:ext cx="4124482" cy="268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2" y="4005064"/>
            <a:ext cx="4032448" cy="273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26" y="3982961"/>
            <a:ext cx="4109136" cy="275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94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125113" cy="136815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Я люблю свой край, свой район, свой город и хочу, чтобы они всегда оставались гостеприимными, солнечными, чистыми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548" y="1556792"/>
            <a:ext cx="8667940" cy="504055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9056"/>
            <a:ext cx="3528392" cy="49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92510" y="1484784"/>
            <a:ext cx="2866786" cy="5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1539056"/>
            <a:ext cx="2700630" cy="282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449" y="4221087"/>
            <a:ext cx="2700630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9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Используемые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807361"/>
            <a:ext cx="7920879" cy="4645975"/>
          </a:xfrm>
        </p:spPr>
        <p:txBody>
          <a:bodyPr/>
          <a:lstStyle/>
          <a:p>
            <a:endParaRPr lang="ru-RU" dirty="0" smtClean="0">
              <a:hlinkClick r:id="rId2"/>
            </a:endParaRPr>
          </a:p>
          <a:p>
            <a:r>
              <a:rPr lang="en-US" dirty="0">
                <a:hlinkClick r:id="rId2"/>
              </a:rPr>
              <a:t>https://m-primahtarsk.ru/istoriya-primorsko-ahtarska</a:t>
            </a:r>
            <a:r>
              <a:rPr lang="en-US" dirty="0" smtClean="0">
                <a:hlinkClick r:id="rId2"/>
              </a:rPr>
              <a:t>/</a:t>
            </a:r>
            <a:endParaRPr lang="ru-RU" dirty="0" smtClean="0">
              <a:hlinkClick r:id="rId2"/>
            </a:endParaRPr>
          </a:p>
          <a:p>
            <a:r>
              <a:rPr lang="en-US" dirty="0">
                <a:hlinkClick r:id="rId2"/>
              </a:rPr>
              <a:t>https://ru.wikipedia.org/wiki/</a:t>
            </a:r>
            <a:r>
              <a:rPr lang="ru-RU" dirty="0" err="1">
                <a:hlinkClick r:id="rId2"/>
              </a:rPr>
              <a:t>Краснодарский_край</a:t>
            </a:r>
            <a:endParaRPr lang="ru-RU" dirty="0">
              <a:hlinkClick r:id="rId2"/>
            </a:endParaRP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www.mv.org.ua/news/132654-zhivotnyi_mir_priazovja.html</a:t>
            </a:r>
            <a:endParaRPr lang="ru-RU" dirty="0" smtClean="0"/>
          </a:p>
          <a:p>
            <a:r>
              <a:rPr lang="en-US" dirty="0">
                <a:hlinkClick r:id="rId3"/>
              </a:rPr>
              <a:t>http://www.zoogeo365.ru/?</a:t>
            </a:r>
            <a:r>
              <a:rPr lang="en-US" dirty="0" smtClean="0">
                <a:hlinkClick r:id="rId3"/>
              </a:rPr>
              <a:t>id=4&amp;sid=class&amp;sstp=azovskogo_morya_severnoe_poberezhe&amp;stp=area_taxon_photo&amp;wclass=2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https://ru.wikipedia.org/wiki/</a:t>
            </a:r>
            <a:r>
              <a:rPr lang="ru-RU" dirty="0" smtClean="0">
                <a:hlinkClick r:id="rId4"/>
              </a:rPr>
              <a:t>Лотос</a:t>
            </a:r>
            <a:endParaRPr lang="ru-RU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www.tutkrim.ru/animals/azov-animals.php</a:t>
            </a:r>
            <a:endParaRPr lang="ru-RU" dirty="0" smtClean="0"/>
          </a:p>
          <a:p>
            <a:r>
              <a:rPr lang="en-US" dirty="0">
                <a:hlinkClick r:id="rId6"/>
              </a:rPr>
              <a:t>https://yandex.ru/images/search?text=</a:t>
            </a:r>
            <a:r>
              <a:rPr lang="ru-RU" dirty="0">
                <a:hlinkClick r:id="rId6"/>
              </a:rPr>
              <a:t>приморско-ахтарск%20фото%20города&amp;</a:t>
            </a:r>
            <a:r>
              <a:rPr lang="en-US" dirty="0" err="1" smtClean="0">
                <a:hlinkClick r:id="rId6"/>
              </a:rPr>
              <a:t>stype</a:t>
            </a:r>
            <a:r>
              <a:rPr lang="en-US" dirty="0" smtClean="0">
                <a:hlinkClick r:id="rId6"/>
              </a:rPr>
              <a:t>=</a:t>
            </a:r>
            <a:r>
              <a:rPr lang="en-US" dirty="0" err="1" smtClean="0">
                <a:hlinkClick r:id="rId6"/>
              </a:rPr>
              <a:t>image&amp;lr</a:t>
            </a:r>
            <a:r>
              <a:rPr lang="en-US" dirty="0" smtClean="0">
                <a:hlinkClick r:id="rId6"/>
              </a:rPr>
              <a:t>=35&amp;source=wiz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4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776864" cy="4824536"/>
          </a:xfrm>
        </p:spPr>
        <p:txBody>
          <a:bodyPr/>
          <a:lstStyle/>
          <a:p>
            <a:pPr algn="ctr"/>
            <a:r>
              <a:rPr lang="ru-RU" sz="4800" i="1" dirty="0" smtClean="0">
                <a:solidFill>
                  <a:srgbClr val="FF0000"/>
                </a:solidFill>
              </a:rPr>
              <a:t/>
            </a:r>
            <a:br>
              <a:rPr lang="ru-RU" sz="4800" i="1" dirty="0" smtClean="0">
                <a:solidFill>
                  <a:srgbClr val="FF0000"/>
                </a:solidFill>
              </a:rPr>
            </a:br>
            <a:r>
              <a:rPr lang="ru-RU" sz="4800" i="1" dirty="0">
                <a:solidFill>
                  <a:srgbClr val="FF0000"/>
                </a:solidFill>
              </a:rPr>
              <a:t/>
            </a:r>
            <a:br>
              <a:rPr lang="ru-RU" sz="4800" i="1" dirty="0">
                <a:solidFill>
                  <a:srgbClr val="FF0000"/>
                </a:solidFill>
              </a:rPr>
            </a:br>
            <a:r>
              <a:rPr lang="ru-RU" sz="4800" i="1" dirty="0" smtClean="0">
                <a:solidFill>
                  <a:srgbClr val="FF0000"/>
                </a:solidFill>
              </a:rPr>
              <a:t/>
            </a:r>
            <a:br>
              <a:rPr lang="ru-RU" sz="4800" i="1" dirty="0" smtClean="0">
                <a:solidFill>
                  <a:srgbClr val="FF0000"/>
                </a:solidFill>
              </a:rPr>
            </a:br>
            <a:r>
              <a:rPr lang="ru-RU" sz="4800" i="1" dirty="0" smtClean="0">
                <a:solidFill>
                  <a:srgbClr val="C00000"/>
                </a:solidFill>
              </a:rPr>
              <a:t>Спасибо за внимание!</a:t>
            </a:r>
            <a:br>
              <a:rPr lang="ru-RU" sz="4800" i="1" dirty="0" smtClean="0">
                <a:solidFill>
                  <a:srgbClr val="C00000"/>
                </a:solidFill>
              </a:rPr>
            </a:br>
            <a:r>
              <a:rPr lang="ru-RU" sz="4800" i="1" dirty="0">
                <a:solidFill>
                  <a:srgbClr val="C00000"/>
                </a:solidFill>
              </a:rPr>
              <a:t/>
            </a:r>
            <a:br>
              <a:rPr lang="ru-RU" sz="4800" i="1" dirty="0">
                <a:solidFill>
                  <a:srgbClr val="C00000"/>
                </a:solidFill>
              </a:rPr>
            </a:br>
            <a:r>
              <a:rPr lang="ru-RU" sz="4800" i="1" dirty="0" smtClean="0">
                <a:solidFill>
                  <a:srgbClr val="FF0000"/>
                </a:solidFill>
              </a:rPr>
              <a:t/>
            </a:r>
            <a:br>
              <a:rPr lang="ru-RU" sz="4800" i="1" dirty="0" smtClean="0">
                <a:solidFill>
                  <a:srgbClr val="FF0000"/>
                </a:solidFill>
              </a:rPr>
            </a:br>
            <a:endParaRPr lang="ru-RU" sz="4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116633"/>
            <a:ext cx="8064895" cy="1008112"/>
          </a:xfrm>
        </p:spPr>
        <p:txBody>
          <a:bodyPr/>
          <a:lstStyle/>
          <a:p>
            <a:r>
              <a:rPr lang="ru-RU" dirty="0" smtClean="0"/>
              <a:t> Родина моя-Краснодарский край</a:t>
            </a:r>
            <a:endParaRPr lang="ru-RU" dirty="0"/>
          </a:p>
        </p:txBody>
      </p:sp>
      <p:pic>
        <p:nvPicPr>
          <p:cNvPr id="2" name="Лучшие инструментальные мелодии_-_What Is A Youth.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0113" y="3556000"/>
            <a:ext cx="609600" cy="609600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860031" y="836712"/>
            <a:ext cx="3960441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b="1" i="1" dirty="0" smtClean="0"/>
          </a:p>
          <a:p>
            <a:pPr marL="0" indent="0">
              <a:buNone/>
            </a:pPr>
            <a:endParaRPr lang="ru-RU" sz="1700" b="1" i="1" dirty="0" smtClean="0"/>
          </a:p>
          <a:p>
            <a:r>
              <a:rPr lang="ru-RU" sz="1700" b="1" i="1" dirty="0"/>
              <a:t>К</a:t>
            </a:r>
            <a:r>
              <a:rPr lang="ru-RU" sz="1700" b="1" i="1" dirty="0" smtClean="0"/>
              <a:t>раснодарский край- </a:t>
            </a:r>
            <a:r>
              <a:rPr lang="ru-RU" sz="1700" b="1" i="1" dirty="0"/>
              <a:t>о</a:t>
            </a:r>
            <a:r>
              <a:rPr lang="ru-RU" sz="1700" b="1" i="1" dirty="0" smtClean="0"/>
              <a:t>бразован </a:t>
            </a:r>
            <a:r>
              <a:rPr lang="ru-RU" sz="1700" b="1" i="1" dirty="0" smtClean="0"/>
              <a:t>13 сентября 1937 года</a:t>
            </a:r>
          </a:p>
          <a:p>
            <a:r>
              <a:rPr lang="ru-RU" sz="1700" b="1" i="1" dirty="0" smtClean="0"/>
              <a:t>Главный город края – город Краснодар</a:t>
            </a:r>
            <a:endParaRPr lang="ru-RU" sz="1700" b="1" i="1" dirty="0" smtClean="0"/>
          </a:p>
          <a:p>
            <a:r>
              <a:rPr lang="ru-RU" sz="1700" b="1" i="1" dirty="0" smtClean="0"/>
              <a:t>Краснодар </a:t>
            </a:r>
            <a:r>
              <a:rPr lang="ru-RU" sz="1700" b="1" i="1" dirty="0"/>
              <a:t>о</a:t>
            </a:r>
            <a:r>
              <a:rPr lang="ru-RU" sz="1700" b="1" i="1" dirty="0" smtClean="0"/>
              <a:t>снован в 1793 году  как небольшая крепость казаков -</a:t>
            </a:r>
            <a:r>
              <a:rPr lang="ru-RU" sz="1700" b="1" i="1" dirty="0" err="1" smtClean="0"/>
              <a:t>Екатеринодар</a:t>
            </a:r>
            <a:endParaRPr lang="ru-RU" sz="1700" b="1" i="1" dirty="0" smtClean="0"/>
          </a:p>
          <a:p>
            <a:pPr marL="0" indent="0">
              <a:buNone/>
            </a:pPr>
            <a:endParaRPr lang="ru-RU" b="1" i="1" dirty="0" smtClean="0"/>
          </a:p>
          <a:p>
            <a:endParaRPr lang="ru-RU" b="1" i="1" dirty="0" smtClean="0"/>
          </a:p>
          <a:p>
            <a:pPr marL="0" indent="0">
              <a:buNone/>
            </a:pPr>
            <a:endParaRPr lang="ru-RU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4" y="943203"/>
            <a:ext cx="424847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53469"/>
            <a:ext cx="187801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425" y="946812"/>
            <a:ext cx="2369840" cy="187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260649"/>
            <a:ext cx="7123080" cy="1008111"/>
          </a:xfrm>
        </p:spPr>
        <p:txBody>
          <a:bodyPr/>
          <a:lstStyle/>
          <a:p>
            <a:pPr algn="ctr"/>
            <a:r>
              <a:rPr lang="ru-RU" dirty="0" smtClean="0"/>
              <a:t>Моя малая Родина-</a:t>
            </a:r>
            <a:br>
              <a:rPr lang="ru-RU" dirty="0" smtClean="0"/>
            </a:br>
            <a:r>
              <a:rPr lang="ru-RU" dirty="0" smtClean="0"/>
              <a:t>город Приморско-Ахтарск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671" y="1345214"/>
            <a:ext cx="4085184" cy="5512786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1774 году российские войска овладели турецкой крепостью </a:t>
            </a:r>
            <a:r>
              <a:rPr lang="ru-RU" dirty="0" err="1">
                <a:solidFill>
                  <a:schemeClr val="tx1"/>
                </a:solidFill>
              </a:rPr>
              <a:t>Ахтар-Бахтар</a:t>
            </a:r>
            <a:r>
              <a:rPr lang="ru-RU" dirty="0">
                <a:solidFill>
                  <a:schemeClr val="tx1"/>
                </a:solidFill>
              </a:rPr>
              <a:t> (название происходит от тюркского «приморский белый утёс»). В 1778 году был построен </a:t>
            </a:r>
            <a:r>
              <a:rPr lang="ru-RU" dirty="0" err="1">
                <a:solidFill>
                  <a:schemeClr val="tx1"/>
                </a:solidFill>
              </a:rPr>
              <a:t>Ахтарский</a:t>
            </a:r>
            <a:r>
              <a:rPr lang="ru-RU" dirty="0">
                <a:solidFill>
                  <a:schemeClr val="tx1"/>
                </a:solidFill>
              </a:rPr>
              <a:t> редут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3280" y="1340768"/>
            <a:ext cx="4085183" cy="2818166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 1854 году был утверждён посёлок </a:t>
            </a:r>
            <a:r>
              <a:rPr lang="ru-RU" dirty="0" err="1">
                <a:solidFill>
                  <a:schemeClr val="tx1"/>
                </a:solidFill>
              </a:rPr>
              <a:t>Ахтарский</a:t>
            </a:r>
            <a:r>
              <a:rPr lang="ru-RU" dirty="0">
                <a:solidFill>
                  <a:schemeClr val="tx1"/>
                </a:solidFill>
              </a:rPr>
              <a:t>, образованный из казачьих хуторов при </a:t>
            </a:r>
            <a:r>
              <a:rPr lang="ru-RU" dirty="0" err="1">
                <a:solidFill>
                  <a:schemeClr val="tx1"/>
                </a:solidFill>
              </a:rPr>
              <a:t>Ахтарском</a:t>
            </a:r>
            <a:r>
              <a:rPr lang="ru-RU" dirty="0">
                <a:solidFill>
                  <a:schemeClr val="tx1"/>
                </a:solidFill>
              </a:rPr>
              <a:t> лимане. В 1878 году посёлок причислен к станице </a:t>
            </a:r>
            <a:r>
              <a:rPr lang="ru-RU" dirty="0" err="1">
                <a:solidFill>
                  <a:schemeClr val="tx1"/>
                </a:solidFill>
              </a:rPr>
              <a:t>Бриньковской</a:t>
            </a:r>
            <a:r>
              <a:rPr lang="ru-RU" dirty="0">
                <a:solidFill>
                  <a:schemeClr val="tx1"/>
                </a:solidFill>
              </a:rPr>
              <a:t>. В 1900 году посёлок преобразован в станицу </a:t>
            </a:r>
            <a:r>
              <a:rPr lang="ru-RU" dirty="0" err="1">
                <a:solidFill>
                  <a:schemeClr val="tx1"/>
                </a:solidFill>
              </a:rPr>
              <a:t>Приморско-Ахтарскую</a:t>
            </a:r>
            <a:r>
              <a:rPr lang="ru-RU" dirty="0">
                <a:solidFill>
                  <a:schemeClr val="tx1"/>
                </a:solidFill>
              </a:rPr>
              <a:t>. В 1922—1926 годах станица была городом, затем снова станицей. 11 января 1949 года населённый пункт вторично преобразован в город Приморско-Ахтарск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3" y="1556792"/>
            <a:ext cx="3968621" cy="267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4104456" cy="275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Лучшие инструментальные мелодии_-_What Is A Yout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3768" y="290797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0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6633"/>
            <a:ext cx="7378981" cy="1080120"/>
          </a:xfrm>
        </p:spPr>
        <p:txBody>
          <a:bodyPr/>
          <a:lstStyle/>
          <a:p>
            <a:pPr algn="ctr"/>
            <a:r>
              <a:rPr lang="ru-RU" dirty="0" smtClean="0"/>
              <a:t>Мой чистый солнечный город у моря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0" y="1412776"/>
            <a:ext cx="4104456" cy="273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0" y="4293096"/>
            <a:ext cx="4114728" cy="246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699" y="1412776"/>
            <a:ext cx="3824749" cy="270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04" y="4293096"/>
            <a:ext cx="3773544" cy="251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4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04855" cy="1198175"/>
          </a:xfrm>
        </p:spPr>
        <p:txBody>
          <a:bodyPr/>
          <a:lstStyle/>
          <a:p>
            <a:pPr algn="ctr"/>
            <a:r>
              <a:rPr lang="ru-RU" dirty="0" smtClean="0"/>
              <a:t>Наш любимый город весной и летом утопает в цветах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422819"/>
            <a:ext cx="4104457" cy="53742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3280" y="1422820"/>
            <a:ext cx="4480719" cy="52465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9669"/>
            <a:ext cx="4032448" cy="2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04817"/>
            <a:ext cx="380596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3" y="4272488"/>
            <a:ext cx="4016995" cy="258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71397"/>
            <a:ext cx="3805965" cy="263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86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632847" cy="1296143"/>
          </a:xfrm>
        </p:spPr>
        <p:txBody>
          <a:bodyPr/>
          <a:lstStyle/>
          <a:p>
            <a:pPr algn="ctr"/>
            <a:r>
              <a:rPr lang="ru-RU" dirty="0" smtClean="0"/>
              <a:t>Многообразие растений города Приморско-Ахтарска и нашего района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877" y="1268760"/>
            <a:ext cx="3960440" cy="5472608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sz="2400" dirty="0" smtClean="0">
              <a:solidFill>
                <a:srgbClr val="C00000"/>
              </a:solidFill>
            </a:endParaRPr>
          </a:p>
          <a:p>
            <a:endParaRPr lang="ru-RU" sz="2400" dirty="0">
              <a:solidFill>
                <a:srgbClr val="C00000"/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</a:rPr>
              <a:t>Достопримечательностью нашего района является индийский лотос, плантации которого расположены в лиманах </a:t>
            </a:r>
            <a:r>
              <a:rPr lang="ru-RU" sz="2400" dirty="0" err="1" smtClean="0">
                <a:solidFill>
                  <a:srgbClr val="C00000"/>
                </a:solidFill>
              </a:rPr>
              <a:t>х.Садки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3280" y="1268760"/>
            <a:ext cx="4229199" cy="5472607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222222"/>
                </a:solidFill>
                <a:latin typeface="Arial"/>
              </a:rPr>
              <a:t> 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222222"/>
                </a:solidFill>
                <a:latin typeface="Arial"/>
              </a:rPr>
              <a:t>Лотос </a:t>
            </a:r>
            <a:r>
              <a:rPr lang="ru-RU" sz="2200" dirty="0">
                <a:solidFill>
                  <a:srgbClr val="222222"/>
                </a:solidFill>
                <a:latin typeface="Arial"/>
              </a:rPr>
              <a:t>служит традиционным символом </a:t>
            </a:r>
            <a:r>
              <a:rPr lang="ru-RU" sz="2200" dirty="0" smtClean="0">
                <a:solidFill>
                  <a:srgbClr val="222222"/>
                </a:solidFill>
                <a:latin typeface="Arial"/>
              </a:rPr>
              <a:t>чистоты.</a:t>
            </a:r>
            <a:r>
              <a:rPr lang="ru-RU" sz="2200" dirty="0">
                <a:solidFill>
                  <a:srgbClr val="222222"/>
                </a:solidFill>
                <a:latin typeface="Arial"/>
              </a:rPr>
              <a:t>  Цветёт во второй половине лета</a:t>
            </a:r>
            <a:r>
              <a:rPr lang="ru-RU" sz="2200" dirty="0" smtClean="0">
                <a:solidFill>
                  <a:srgbClr val="222222"/>
                </a:solidFill>
                <a:latin typeface="Arial"/>
              </a:rPr>
              <a:t>,</a:t>
            </a:r>
            <a:r>
              <a:rPr lang="ru-RU" sz="2200" dirty="0">
                <a:solidFill>
                  <a:srgbClr val="222222"/>
                </a:solidFill>
                <a:latin typeface="Arial"/>
              </a:rPr>
              <a:t>  </a:t>
            </a:r>
            <a:r>
              <a:rPr lang="ru-RU" sz="2200" dirty="0" smtClean="0">
                <a:solidFill>
                  <a:schemeClr val="tx1"/>
                </a:solidFill>
                <a:latin typeface="Arial"/>
              </a:rPr>
              <a:t>Цветки л</a:t>
            </a:r>
            <a:r>
              <a:rPr lang="ru-RU" sz="2200" dirty="0" smtClean="0">
                <a:solidFill>
                  <a:srgbClr val="222222"/>
                </a:solidFill>
                <a:latin typeface="Arial"/>
              </a:rPr>
              <a:t>отоса </a:t>
            </a:r>
            <a:r>
              <a:rPr lang="ru-RU" sz="2200" dirty="0">
                <a:solidFill>
                  <a:srgbClr val="222222"/>
                </a:solidFill>
                <a:latin typeface="Arial"/>
              </a:rPr>
              <a:t>крупные, 25—30 см в диаметре, и высоко поднимаются над водой на прямой цветоножке</a:t>
            </a:r>
            <a:r>
              <a:rPr lang="ru-RU" sz="2200" dirty="0" smtClean="0">
                <a:solidFill>
                  <a:srgbClr val="222222"/>
                </a:solidFill>
                <a:latin typeface="Arial"/>
              </a:rPr>
              <a:t>.</a:t>
            </a:r>
            <a:r>
              <a:rPr lang="ru-RU" sz="2200" dirty="0">
                <a:solidFill>
                  <a:srgbClr val="222222"/>
                </a:solidFill>
                <a:latin typeface="Arial"/>
              </a:rPr>
              <a:t> Занесён в Красную книгу России</a:t>
            </a:r>
            <a:endParaRPr lang="ru-RU" sz="2200" dirty="0" smtClean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endParaRPr lang="ru-RU" dirty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endParaRPr lang="ru-RU" dirty="0" smtClean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endParaRPr lang="ru-RU" dirty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endParaRPr lang="ru-RU" dirty="0" smtClean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endParaRPr lang="ru-RU" dirty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endParaRPr lang="ru-RU" dirty="0" smtClean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endParaRPr lang="ru-RU" dirty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endParaRPr lang="ru-RU" dirty="0" smtClean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endParaRPr lang="ru-RU" dirty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endParaRPr lang="ru-RU" dirty="0" smtClean="0">
              <a:solidFill>
                <a:srgbClr val="222222"/>
              </a:solidFill>
              <a:latin typeface="Arial"/>
            </a:endParaRPr>
          </a:p>
          <a:p>
            <a:pPr marL="0" indent="0">
              <a:buNone/>
            </a:pPr>
            <a:r>
              <a:rPr lang="ru-RU" dirty="0">
                <a:solidFill>
                  <a:srgbClr val="222222"/>
                </a:solidFill>
                <a:latin typeface="Arial"/>
              </a:rPr>
              <a:t> </a:t>
            </a:r>
            <a:r>
              <a:rPr lang="ru-RU" dirty="0" smtClean="0">
                <a:solidFill>
                  <a:srgbClr val="222222"/>
                </a:solidFill>
                <a:latin typeface="Arial"/>
              </a:rPr>
              <a:t>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5" y="1844824"/>
            <a:ext cx="450164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20" y="3483358"/>
            <a:ext cx="4026024" cy="301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97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404664"/>
            <a:ext cx="7123080" cy="1195535"/>
          </a:xfrm>
        </p:spPr>
        <p:txBody>
          <a:bodyPr/>
          <a:lstStyle/>
          <a:p>
            <a:pPr algn="ctr"/>
            <a:r>
              <a:rPr lang="ru-RU" dirty="0" smtClean="0"/>
              <a:t>Деревья нашего </a:t>
            </a:r>
            <a:r>
              <a:rPr lang="ru-RU" dirty="0"/>
              <a:t>города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9334" y="1791282"/>
            <a:ext cx="4051385" cy="4859611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>
                <a:solidFill>
                  <a:schemeClr val="tx1"/>
                </a:solidFill>
              </a:rPr>
              <a:t>ПЛАТАН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pPr lvl="1"/>
            <a:r>
              <a:rPr lang="ru-RU" dirty="0">
                <a:solidFill>
                  <a:schemeClr val="tx1"/>
                </a:solidFill>
              </a:rPr>
              <a:t>ИВА</a:t>
            </a:r>
          </a:p>
          <a:p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628800"/>
            <a:ext cx="4464495" cy="5040559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ТОПОЛЬ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ПИРАМИ-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ДАЛЬНЫЙ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КОНСКИЙ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КАШТАН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</a:t>
            </a:r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2" y="1710156"/>
            <a:ext cx="410557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69700"/>
            <a:ext cx="2305379" cy="268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14887"/>
            <a:ext cx="4104456" cy="23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20" y="1670497"/>
            <a:ext cx="2520279" cy="262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145" y="260648"/>
            <a:ext cx="7125113" cy="924475"/>
          </a:xfrm>
        </p:spPr>
        <p:txBody>
          <a:bodyPr/>
          <a:lstStyle/>
          <a:p>
            <a:pPr algn="ctr"/>
            <a:r>
              <a:rPr lang="ru-RU" dirty="0" smtClean="0"/>
              <a:t>Уникальные лиманы и плавни-дом для многих видов птиц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551723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К</a:t>
            </a:r>
            <a:r>
              <a:rPr lang="ru-RU" dirty="0" smtClean="0">
                <a:solidFill>
                  <a:schemeClr val="tx1"/>
                </a:solidFill>
              </a:rPr>
              <a:t>УДРЯВЫЙ ПЕЛИКАН       СЕРАЯ ЦАПЛЯ           ДИКАЯ УТКА КРЯКВА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       БАКЛАН               ЧОМГА БОЛЬШАЯ ПОГАНКА      ЧАЙКА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2" y="1412776"/>
            <a:ext cx="3014046" cy="18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88" y="1423208"/>
            <a:ext cx="2808312" cy="187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58" y="1412776"/>
            <a:ext cx="2780365" cy="190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2" y="4070498"/>
            <a:ext cx="301404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88" y="4105922"/>
            <a:ext cx="3055188" cy="262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05922"/>
            <a:ext cx="2809117" cy="26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36904" cy="1296145"/>
          </a:xfrm>
        </p:spPr>
        <p:txBody>
          <a:bodyPr/>
          <a:lstStyle/>
          <a:p>
            <a:pPr algn="ctr"/>
            <a:r>
              <a:rPr lang="ru-RU" dirty="0" smtClean="0"/>
              <a:t>Птицы, которые к нам прилетают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064896" cy="5589241"/>
          </a:xfrm>
        </p:spPr>
        <p:txBody>
          <a:bodyPr/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</a:t>
            </a:r>
            <a:r>
              <a:rPr lang="ru-RU" dirty="0" smtClean="0">
                <a:solidFill>
                  <a:schemeClr val="tx1"/>
                </a:solidFill>
              </a:rPr>
              <a:t>УДОД       БОЛЬШОЙ ПЁСТРЫЙ ДЯТЕЛ       ИВОЛГА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СКВОРЕЦ                   ЛАСТОЧКА              ТРЯСОГУЗКА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268761"/>
            <a:ext cx="2880320" cy="267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268761"/>
            <a:ext cx="2160239" cy="267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82" y="1263206"/>
            <a:ext cx="280831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585249"/>
            <a:ext cx="2880320" cy="227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4610882"/>
            <a:ext cx="2192309" cy="224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4610882"/>
            <a:ext cx="3096344" cy="224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1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408</TotalTime>
  <Words>323</Words>
  <Application>Microsoft Office PowerPoint</Application>
  <PresentationFormat>Экран (4:3)</PresentationFormat>
  <Paragraphs>115</Paragraphs>
  <Slides>16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Spring</vt:lpstr>
      <vt:lpstr>  </vt:lpstr>
      <vt:lpstr> Родина моя-Краснодарский край</vt:lpstr>
      <vt:lpstr>Моя малая Родина- город Приморско-Ахтарск</vt:lpstr>
      <vt:lpstr>Мой чистый солнечный город у моря</vt:lpstr>
      <vt:lpstr>Наш любимый город весной и летом утопает в цветах</vt:lpstr>
      <vt:lpstr>Многообразие растений города Приморско-Ахтарска и нашего района</vt:lpstr>
      <vt:lpstr>Деревья нашего города</vt:lpstr>
      <vt:lpstr>Уникальные лиманы и плавни-дом для многих видов птиц</vt:lpstr>
      <vt:lpstr>Птицы, которые к нам прилетают</vt:lpstr>
      <vt:lpstr>Многообразие рыб теплого Азовского моря Фауна Азовского моря включает около 80 видов рыб. </vt:lpstr>
      <vt:lpstr>Рыбы, живущие в лиманах</vt:lpstr>
      <vt:lpstr>Звери, которых можно встретить </vt:lpstr>
      <vt:lpstr>Богатства Краснодарского края</vt:lpstr>
      <vt:lpstr>Я люблю свой край, свой район, свой город и хочу, чтобы они всегда оставались гостеприимными, солнечными, чистыми</vt:lpstr>
      <vt:lpstr>Используемые источники</vt:lpstr>
      <vt:lpstr>   Спасибо за внимание!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«Бережём планету вместе»</dc:title>
  <dc:creator>Win7</dc:creator>
  <cp:lastModifiedBy>Win7</cp:lastModifiedBy>
  <cp:revision>38</cp:revision>
  <dcterms:created xsi:type="dcterms:W3CDTF">2019-10-27T19:33:18Z</dcterms:created>
  <dcterms:modified xsi:type="dcterms:W3CDTF">2020-01-31T20:42:46Z</dcterms:modified>
</cp:coreProperties>
</file>