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9" r:id="rId5"/>
    <p:sldId id="258" r:id="rId6"/>
    <p:sldId id="259" r:id="rId7"/>
    <p:sldId id="260" r:id="rId8"/>
    <p:sldId id="261" r:id="rId9"/>
    <p:sldId id="264" r:id="rId10"/>
    <p:sldId id="268" r:id="rId11"/>
    <p:sldId id="262" r:id="rId12"/>
    <p:sldId id="266" r:id="rId13"/>
    <p:sldId id="267" r:id="rId14"/>
    <p:sldId id="26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259228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Организация работы консультационного центра в ДОУ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365105"/>
            <a:ext cx="4246240" cy="1152128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№9 «Волшебная полянка» </a:t>
            </a: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Самодурова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1" y="3284984"/>
            <a:ext cx="47525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886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Рекомендуется, чтобы количество услуг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обращений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услуг консультационного центра на базе обычного ДОУ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услуг консультационного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грантодержателей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10 000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услуг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консультационного центра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28803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8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 fontAlgn="base"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комплекты лекций по теме занятия;</a:t>
            </a:r>
          </a:p>
          <a:p>
            <a:pPr marL="342900" lvl="0" indent="-342900" algn="just" fontAlgn="base"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информационные брошюры;</a:t>
            </a:r>
          </a:p>
          <a:p>
            <a:pPr marL="342900" lvl="0" indent="-342900" algn="just" fontAlgn="base"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материалы для занятий на дому;</a:t>
            </a:r>
          </a:p>
          <a:p>
            <a:pPr marL="342900" lvl="0" indent="-342900" algn="just" fontAlgn="base"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интерактивные материалы (аудио- и видеозаписи);</a:t>
            </a:r>
          </a:p>
          <a:p>
            <a:pPr marL="342900" lvl="0" indent="-342900" algn="just" fontAlgn="base"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пояснения (инструкции) по применению дидактических материалов, тестовых заданий и др.;</a:t>
            </a:r>
          </a:p>
          <a:p>
            <a:pPr marL="342900" lvl="0" indent="-342900" algn="just" fontAlgn="base"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Листовки;</a:t>
            </a:r>
          </a:p>
          <a:p>
            <a:pPr marL="342900" lvl="0" indent="-342900" algn="just" fontAlgn="base"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Интервью</a:t>
            </a:r>
            <a:r>
              <a:rPr lang="ru-RU" sz="28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28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Сюжеты;</a:t>
            </a:r>
          </a:p>
          <a:p>
            <a:pPr marL="342900" lvl="0" indent="-342900" algn="just" fontAlgn="base"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Статьи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Методическое и дидактическое</a:t>
            </a:r>
            <a:b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обеспечение родителей</a:t>
            </a: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Пользователь\Desktop\img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92" y="4293095"/>
            <a:ext cx="3938886" cy="23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c2cbe2ce359bb1c18efb230e619e831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1560220" cy="29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898201"/>
              </p:ext>
            </p:extLst>
          </p:nvPr>
        </p:nvGraphicFramePr>
        <p:xfrm>
          <a:off x="42636" y="1124744"/>
          <a:ext cx="9065868" cy="573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048"/>
                <a:gridCol w="2113375"/>
                <a:gridCol w="2623614"/>
                <a:gridCol w="2288831"/>
              </a:tblGrid>
              <a:tr h="149759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 развитие ребенка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Психоэмоциональное развитие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Становление</a:t>
                      </a:r>
                      <a:r>
                        <a:rPr lang="ru-RU" baseline="0" dirty="0" smtClean="0"/>
                        <a:t> и развитие личности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Социально-психологическое развитие и социализация ребенка</a:t>
                      </a:r>
                      <a:endParaRPr lang="ru-RU" dirty="0"/>
                    </a:p>
                  </a:txBody>
                  <a:tcPr/>
                </a:tc>
              </a:tr>
              <a:tr h="42356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физического развития на различных ступенях дошкольного возраста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-Гимнастика и закаливание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-Профилактика плоскостопия и сколиоза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Особенности психоэмоциональной сферы ребенка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Стрессовые события в жизни ребенка: профилактика и приемы снижения стрессовых нагрузок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Особенности становления и развития личности ребенка на различных ступенях дошкольного возраста (ранее детство, младший дошкольный возраст, старший дошкольный возраст)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-Стили семейного воспитания и их влияние на формирование личности ребенка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-Детские игры и упражнения для формирования и развития у ребенка коммуникативных компетенций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успешной социализации ребенка в условиях семейного дошкольного образования 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тематик по консультативной и образовательной деятельности для родителей </a:t>
            </a:r>
            <a:b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285792"/>
              </p:ext>
            </p:extLst>
          </p:nvPr>
        </p:nvGraphicFramePr>
        <p:xfrm>
          <a:off x="35497" y="1157455"/>
          <a:ext cx="9073007" cy="7179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3096344"/>
                <a:gridCol w="2016224"/>
                <a:gridCol w="1728192"/>
              </a:tblGrid>
              <a:tr h="1479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Познавательные процессы</a:t>
                      </a:r>
                      <a:r>
                        <a:rPr lang="ru-RU" sz="1600" baseline="0" dirty="0" smtClean="0"/>
                        <a:t> (внимание, мышление, память) и их развитие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Основы педагогики и организации образовательного процесса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Проблемы воспитания и способы их решения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Проблемы сохранения здоровья</a:t>
                      </a:r>
                      <a:r>
                        <a:rPr lang="ru-RU" sz="1600" baseline="0" dirty="0" smtClean="0"/>
                        <a:t> ребенка</a:t>
                      </a:r>
                      <a:endParaRPr lang="ru-RU" sz="1600" dirty="0"/>
                    </a:p>
                  </a:txBody>
                  <a:tcPr/>
                </a:tc>
              </a:tr>
              <a:tr h="34243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-Особенности развития познавательных процессов в дошкольном возрасте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-Упражнения и игры для развития внимания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-Упражнения и игры для развития памяти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-Упражнения и игры для развития мышления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-Основные задачи воспитания и образования детей-дошкольников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-Формирование эффективной образовательной среды в домашних условиях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-Что должен уметь ребенок на различных ступенях дошкольного возраста.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-Организация занятий и примерный план занятий на дому по математике и счету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-Организация занятий и примерный план занятий на дому по развитию речи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-Организация занятий и примерный план занятий на дому по изобразительному искусству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-Организация занятий и примерный план занятий на дому по формированию навыков письма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-Возрастные кризисы (3-х лет, 7-ми лет): особенности их протекания и условия воспитания, ориентированные на успешное преодоление кризисов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-Изменения в семье (развод, новый папа (мама), появление младшего ребенка, смерть члена семьи и др.): как подготовить ребенка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Гигиена, режим дня и питание как основа формирования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здорового образа жизни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-Примерное недельное меню ребенка-дошкольника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-Прививки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тематик по консультативной и образовательной деятельности для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4234475"/>
          </a:xfrm>
        </p:spPr>
        <p:txBody>
          <a:bodyPr/>
          <a:lstStyle/>
          <a:p>
            <a:r>
              <a:rPr lang="ru-RU" dirty="0"/>
              <a:t>Положение;</a:t>
            </a:r>
          </a:p>
          <a:p>
            <a:r>
              <a:rPr lang="ru-RU" dirty="0"/>
              <a:t>Графики работы;</a:t>
            </a:r>
          </a:p>
          <a:p>
            <a:r>
              <a:rPr lang="ru-RU" dirty="0"/>
              <a:t>Перечень специалистов;</a:t>
            </a:r>
          </a:p>
          <a:p>
            <a:r>
              <a:rPr lang="ru-RU" dirty="0"/>
              <a:t>Категории потребителей услуг;</a:t>
            </a:r>
          </a:p>
          <a:p>
            <a:r>
              <a:rPr lang="ru-RU" dirty="0"/>
              <a:t>План работы;</a:t>
            </a:r>
          </a:p>
          <a:p>
            <a:r>
              <a:rPr lang="ru-RU" dirty="0"/>
              <a:t>Форма заявки;</a:t>
            </a:r>
          </a:p>
          <a:p>
            <a:r>
              <a:rPr lang="ru-RU" dirty="0" smtClean="0"/>
              <a:t>Форма отзыва.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Консультационного центра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(минимальный уровень)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5624575" cy="185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9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5365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44000" cy="508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459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18457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образовательной организации призван оказывать психолого-педагогическую, диагностическую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родителям, имеющим детей. преимущественно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посещающих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организацию, в том числе от 0 до 3 лет, в том числе с ограниченными возможностями здоровья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(«Поддержка семей, имеющих детей» национального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-13 ОУ, 2020 г. – 7 ОУ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109728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мероприятий</a:t>
            </a:r>
          </a:p>
          <a:p>
            <a:pPr marL="109728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консультирование</a:t>
            </a:r>
          </a:p>
          <a:p>
            <a:pPr marL="10972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4347"/>
            <a:ext cx="6059016" cy="106613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консультационный центр?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744416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2147491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597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968552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buNone/>
            </a:pPr>
            <a:endParaRPr lang="ru-RU" sz="2000" dirty="0">
              <a:solidFill>
                <a:srgbClr val="000000"/>
              </a:solidFill>
              <a:latin typeface="Calibri"/>
            </a:endParaRPr>
          </a:p>
          <a:p>
            <a:pPr marL="457200" algn="just"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Оказание помощи родителям и детям, не посещающим детский сад, в подготовке к обучению в школе;</a:t>
            </a:r>
            <a:endParaRPr lang="ru-RU" sz="2000" dirty="0">
              <a:solidFill>
                <a:srgbClr val="000000"/>
              </a:solidFill>
              <a:latin typeface="Calibri"/>
            </a:endParaRPr>
          </a:p>
          <a:p>
            <a:pPr marL="457200" algn="just"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Обеспечение родителей информацией о возрастных и индивидуальных особенностях развития детей;</a:t>
            </a:r>
            <a:endParaRPr lang="ru-RU" sz="2000" dirty="0">
              <a:solidFill>
                <a:srgbClr val="000000"/>
              </a:solidFill>
              <a:latin typeface="Calibri"/>
            </a:endParaRPr>
          </a:p>
          <a:p>
            <a:pPr marL="457200" algn="just"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Оказание помощи в социализации детей дошкольного возраста, получающих образование в форме семейного;</a:t>
            </a:r>
            <a:endParaRPr lang="ru-RU" sz="2000" dirty="0">
              <a:solidFill>
                <a:srgbClr val="000000"/>
              </a:solidFill>
              <a:latin typeface="Calibri"/>
            </a:endParaRPr>
          </a:p>
          <a:p>
            <a:pPr marL="457200" algn="just"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Профилактика возможных нарушений в развитии детей;</a:t>
            </a:r>
            <a:endParaRPr lang="ru-RU" sz="2000" dirty="0">
              <a:solidFill>
                <a:srgbClr val="000000"/>
              </a:solidFill>
              <a:latin typeface="Calibri"/>
            </a:endParaRPr>
          </a:p>
          <a:p>
            <a:pPr marL="457200" algn="just"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Осуществление связи между семьёй и социальными, медицинскими и другими организациями;</a:t>
            </a:r>
            <a:endParaRPr lang="ru-RU" sz="2000" dirty="0">
              <a:solidFill>
                <a:srgbClr val="000000"/>
              </a:solidFill>
              <a:latin typeface="Calibri"/>
            </a:endParaRPr>
          </a:p>
          <a:p>
            <a:pPr marL="457200" algn="just"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Предоставление образовательных услуг по индивидуальному сопровождению развития детей от 2 месяцев до 7 лет;</a:t>
            </a:r>
            <a:endParaRPr lang="ru-RU" sz="2000" dirty="0">
              <a:solidFill>
                <a:srgbClr val="000000"/>
              </a:solidFill>
              <a:latin typeface="Calibri"/>
            </a:endParaRPr>
          </a:p>
          <a:p>
            <a:pPr marL="457200" algn="just"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Ознакомление родителей с новыми информационными технологиями в воспитании и обучении детей.</a:t>
            </a:r>
            <a:endParaRPr lang="ru-RU" sz="2000" dirty="0">
              <a:solidFill>
                <a:srgbClr val="000000"/>
              </a:solidFill>
              <a:latin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консультационного центра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9344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КП работа с родителями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КЦ помимо работы с родителями ещё и  работа с педагогами!</a:t>
            </a:r>
          </a:p>
          <a:p>
            <a:pPr marL="109728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составить медиаплан по функционированию КЦ, где будет указан план работы (по месяцам или по кварталам) освещения работы КЦ в СМИ, полиграфическая реклама, проведение мастер-классов,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ведение аккаунтов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Консультационного центра от Консультационного пункта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42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9985" y="980728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ДОУ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специалистов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 семейного образования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потребителей услуг: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(законные представители), организующие индивидуальный воспитательно-образовательный процесс;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заявителями: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семейного детского сада;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няни, гувернантки, репетиторы, бабушки, дедушки и др. родственники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 оказываем услуги? </a:t>
            </a:r>
            <a:endParaRPr lang="ru-RU" sz="36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10" y="2015717"/>
            <a:ext cx="551815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453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Заявителями могут быть родители (законные представители), если ребенок </a:t>
            </a:r>
            <a:r>
              <a:rPr lang="ru-RU" sz="3600" dirty="0" smtClean="0">
                <a:ln w="3175" cmpd="sng"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посещает: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8460432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03654"/>
            <a:ext cx="2746386" cy="174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768" y="1516630"/>
            <a:ext cx="574238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можем отказать в помощи семьям, 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ребенок посещает какое либо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</a:t>
            </a:r>
          </a:p>
          <a:p>
            <a:pPr>
              <a:lnSpc>
                <a:spcPct val="150000"/>
              </a:lnSpc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32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9569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Какие услуги оказываем?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7" y="908720"/>
            <a:ext cx="2627784" cy="196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2664296" cy="199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01795"/>
            <a:ext cx="261731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4" descr="https://sun-mirnoe.edusite.ru/images/vospitatel--1.jpgshadlsh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6" descr="https://sun-mirnoe.edusite.ru/images/vospitatel--1.jpgshadlsho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13" y="4900700"/>
            <a:ext cx="2516459" cy="188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69484"/>
            <a:ext cx="2725745" cy="204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95" y="904282"/>
            <a:ext cx="2663350" cy="19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86" y="4823978"/>
            <a:ext cx="2653970" cy="199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94145"/>
            <a:ext cx="2578021" cy="192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6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Очные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оказание консультации в здании, оборудованном необходимым образом для обеспечения доступности, включая доступность для лиц с ограниченными возможностями здоровья (ОВЗ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09728" indent="0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консультацию по месту жительства получателя услуги или в выделенном для проведения консультации помещении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оказана по выбору получателя услуги посредством телефонной связи, а также связи с использованием Интернет-соединения.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Консультации по форме проведения могут быть: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Он-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лайн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регистрация в центр и прием необходимых документов (в электронном виде).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Планирование мероприятий и оповещение широкой общественности о проведении тех или иных мероприятий (создание анонсов, пресс-релизов и пост-релизов).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Он-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лайн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запись на занятия, консультации, диагностику.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Организация и проведение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вебинаров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консультационного центра с использованием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спользованием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информационно-коммуникационных 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технологий: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512</TotalTime>
  <Words>830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Организация работы консультационного центра в ДОУ</vt:lpstr>
      <vt:lpstr>Что такое консультационный центр?</vt:lpstr>
      <vt:lpstr>Основные задачи консультационного центра</vt:lpstr>
      <vt:lpstr>Отличие Консультационного центра от Консультационного пункта</vt:lpstr>
      <vt:lpstr>Кому оказываем услуги? </vt:lpstr>
      <vt:lpstr>Заявителями могут быть родители (законные представители), если ребенок посещает:</vt:lpstr>
      <vt:lpstr>Какие услуги оказываем?</vt:lpstr>
      <vt:lpstr>Консультации по форме проведения могут быть:</vt:lpstr>
      <vt:lpstr> Организация работы консультационного центра с использованием использованием информационно-коммуникационных  технологий: </vt:lpstr>
      <vt:lpstr>Количество услуг  консультационного центра</vt:lpstr>
      <vt:lpstr>Методическое и дидактическое  обеспечение родителей </vt:lpstr>
      <vt:lpstr>Примерный перечень тематик по консультативной и образовательной деятельности для родителей  </vt:lpstr>
      <vt:lpstr>Примерный перечень тематик по консультативной и образовательной деятельности для родителей</vt:lpstr>
      <vt:lpstr>Сайт Консультационного центра (минимальный уровень)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консультационного центра в ДОУ</dc:title>
  <dc:creator>Пользователь</dc:creator>
  <cp:lastModifiedBy>Пользователь</cp:lastModifiedBy>
  <cp:revision>21</cp:revision>
  <dcterms:created xsi:type="dcterms:W3CDTF">2021-04-13T12:00:40Z</dcterms:created>
  <dcterms:modified xsi:type="dcterms:W3CDTF">2021-04-15T11:58:58Z</dcterms:modified>
</cp:coreProperties>
</file>