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66" r:id="rId4"/>
    <p:sldId id="257" r:id="rId5"/>
    <p:sldId id="258" r:id="rId6"/>
    <p:sldId id="260" r:id="rId7"/>
    <p:sldId id="259" r:id="rId8"/>
    <p:sldId id="272" r:id="rId9"/>
    <p:sldId id="261" r:id="rId10"/>
    <p:sldId id="262" r:id="rId11"/>
    <p:sldId id="263" r:id="rId12"/>
    <p:sldId id="265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75E052-418A-45D0-8601-74603CA207DE}" type="datetimeFigureOut">
              <a:rPr lang="ru-RU" smtClean="0">
                <a:solidFill>
                  <a:srgbClr val="ECE9C6"/>
                </a:solidFill>
              </a:rPr>
              <a:pPr/>
              <a:t>31.01.2020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638502-A3A9-41FB-A58C-A195F54258CF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67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402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96584"/>
      </p:ext>
    </p:extLst>
  </p:cSld>
  <p:clrMapOvr>
    <a:masterClrMapping/>
  </p:clrMapOvr>
  <p:transition spd="slow" advClick="0" advTm="10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568542"/>
      </p:ext>
    </p:extLst>
  </p:cSld>
  <p:clrMapOvr>
    <a:masterClrMapping/>
  </p:clrMapOvr>
  <p:transition spd="slow" advClick="0" advTm="10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333550"/>
      </p:ext>
    </p:extLst>
  </p:cSld>
  <p:clrMapOvr>
    <a:masterClrMapping/>
  </p:clrMapOvr>
  <p:transition spd="slow" advClick="0" advTm="10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7383"/>
      </p:ext>
    </p:extLst>
  </p:cSld>
  <p:clrMapOvr>
    <a:masterClrMapping/>
  </p:clrMapOvr>
  <p:transition spd="slow" advClick="0" advTm="10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26024"/>
      </p:ext>
    </p:extLst>
  </p:cSld>
  <p:clrMapOvr>
    <a:masterClrMapping/>
  </p:clrMapOvr>
  <p:transition spd="slow" advClick="0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64549"/>
      </p:ext>
    </p:extLst>
  </p:cSld>
  <p:clrMapOvr>
    <a:masterClrMapping/>
  </p:clrMapOvr>
  <p:transition spd="slow" advClick="0" advTm="10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2043957"/>
      </p:ext>
    </p:extLst>
  </p:cSld>
  <p:clrMapOvr>
    <a:masterClrMapping/>
  </p:clrMapOvr>
  <p:transition spd="slow" advClick="0" advTm="10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8764486"/>
      </p:ext>
    </p:extLst>
  </p:cSld>
  <p:clrMapOvr>
    <a:masterClrMapping/>
  </p:clrMapOvr>
  <p:transition spd="slow" advClick="0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975E052-418A-45D0-8601-74603CA207DE}" type="datetimeFigureOut">
              <a:rPr lang="ru-RU" smtClean="0">
                <a:solidFill>
                  <a:srgbClr val="895D1D"/>
                </a:solidFill>
              </a:rPr>
              <a:pPr/>
              <a:t>31.01.2020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638502-A3A9-41FB-A58C-A195F54258C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8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1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ru.m.wikipedia.org/wiki/%D0%91%D1%80%D0%B8%D0%BD%D1%8C%D0%BA%D0%BE%D0%B2%D1%81%D0%BA%D0%B0%D1%8F" TargetMode="External"/><Relationship Id="rId7" Type="http://schemas.openxmlformats.org/officeDocument/2006/relationships/hyperlink" Target="https://ru.m.wikipedia.org/wiki/%D0%9F%D0%BE%D0%BB%D1%8C%D1%88%D0%B0" TargetMode="External"/><Relationship Id="rId2" Type="http://schemas.openxmlformats.org/officeDocument/2006/relationships/hyperlink" Target="https://ru.m.wikipedia.org/wiki/%D0%9F%D0%BE%D0%BB%D0%BD%D1%8B%D0%B5_%D0%BA%D0%B0%D0%B2%D0%B0%D0%BB%D0%B5%D1%80%D1%8B_%D0%BE%D1%80%D0%B4%D0%B5%D0%BD%D0%B0_%D0%A1%D0%BB%D0%B0%D0%B2%D1%8B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m.wikipedia.org/wiki/%D0%A2%D0%B0%D1%80%D0%BD%D1%83%D0%B2" TargetMode="External"/><Relationship Id="rId5" Type="http://schemas.openxmlformats.org/officeDocument/2006/relationships/hyperlink" Target="https://ru.m.wikipedia.org/w/index.php?title=%D0%94%D0%BE%D0%BC%D0%B1%D1%8C%D0%B5&amp;action=edit&amp;redlink=1" TargetMode="External"/><Relationship Id="rId4" Type="http://schemas.openxmlformats.org/officeDocument/2006/relationships/hyperlink" Target="https://ru.m.wikipedia.org/wiki/%D0%A7%D0%A1%D0%A1%D0%A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9E%D0%BF%D0%B0%D0%B2%D0%B0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ru.m.wikipedia.org/wiki/%D0%9F%D0%BE%D0%BB%D1%8C%D1%88%D0%B0" TargetMode="External"/><Relationship Id="rId7" Type="http://schemas.openxmlformats.org/officeDocument/2006/relationships/hyperlink" Target="https://ru.m.wikipedia.org/wiki/1945_%D0%B3%D0%BE%D0%B4" TargetMode="External"/><Relationship Id="rId12" Type="http://schemas.openxmlformats.org/officeDocument/2006/relationships/hyperlink" Target="https://ru.m.wikipedia.org/wiki/%D0%9C%D0%BE%D1%80%D0%B0%D0%B2%D0%B0_(%D0%B2%D0%B5%D1%80%D1%85%D0%BD%D0%B8%D0%B9_%D0%BF%D1%80%D0%B8%D1%82%D0%BE%D0%BA_%D0%94%D1%83%D0%BD%D0%B0%D1%8F)" TargetMode="External"/><Relationship Id="rId2" Type="http://schemas.openxmlformats.org/officeDocument/2006/relationships/hyperlink" Target="https://ru.m.wikipedia.org/wiki/%D0%9A%D0%B5%D0%BD%D0%B4%D0%B7%D0%B5%D0%B6%D0%B8%D0%BD-%D0%9A%D0%BE%D0%B7%D0%BB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m.wikipedia.org/wiki/23_%D0%B0%D0%BF%D1%80%D0%B5%D0%BB%D1%8F" TargetMode="External"/><Relationship Id="rId11" Type="http://schemas.openxmlformats.org/officeDocument/2006/relationships/hyperlink" Target="https://ru.m.wikipedia.org/wiki/%D0%97%D0%B0%D0%B1%D1%80%D0%B6%D0%B5%D0%B3" TargetMode="External"/><Relationship Id="rId5" Type="http://schemas.openxmlformats.org/officeDocument/2006/relationships/hyperlink" Target="https://ru.m.wikipedia.org/wiki/1944_%D0%B3%D0%BE%D0%B4" TargetMode="External"/><Relationship Id="rId10" Type="http://schemas.openxmlformats.org/officeDocument/2006/relationships/hyperlink" Target="https://ru.m.wikipedia.org/wiki/%D0%A1%D1%82%D0%B0%D1%80%D1%88%D0%B8%D0%B9_%D1%81%D0%B5%D1%80%D0%B6%D0%B0%D0%BD%D1%82" TargetMode="External"/><Relationship Id="rId4" Type="http://schemas.openxmlformats.org/officeDocument/2006/relationships/hyperlink" Target="https://ru.m.wikipedia.org/wiki/16_%D0%BC%D0%B0%D1%80%D1%82%D0%B0" TargetMode="External"/><Relationship Id="rId9" Type="http://schemas.openxmlformats.org/officeDocument/2006/relationships/hyperlink" Target="https://ru.m.wikipedia.org/wiki/%D0%A7%D0%B5%D1%85%D0%BE%D1%81%D0%BB%D0%BE%D0%B2%D0%B0%D0%BA%D0%B8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amsud.ru/upload/blogs/b167fd687af03c6c1e9f8a75747f2f10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6777318" cy="1944216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solidFill>
                  <a:srgbClr val="92D050"/>
                </a:solidFill>
              </a:rPr>
              <a:t>Славим подвиг и мужество</a:t>
            </a:r>
            <a:br>
              <a:rPr lang="ru-RU" sz="4000" dirty="0" smtClean="0">
                <a:solidFill>
                  <a:srgbClr val="92D050"/>
                </a:solidFill>
              </a:rPr>
            </a:br>
            <a:r>
              <a:rPr lang="ru-RU" sz="2800" dirty="0" smtClean="0">
                <a:solidFill>
                  <a:srgbClr val="92D050"/>
                </a:solidFill>
              </a:rPr>
              <a:t>Аллея воинской славы </a:t>
            </a:r>
            <a:br>
              <a:rPr lang="ru-RU" sz="2800" dirty="0" smtClean="0">
                <a:solidFill>
                  <a:srgbClr val="92D050"/>
                </a:solidFill>
              </a:rPr>
            </a:br>
            <a:r>
              <a:rPr lang="ru-RU" sz="2800" dirty="0" smtClean="0">
                <a:solidFill>
                  <a:srgbClr val="92D050"/>
                </a:solidFill>
              </a:rPr>
              <a:t>Приморско-Ахтарского района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21088"/>
            <a:ext cx="5104656" cy="21602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Автор: </a:t>
            </a:r>
            <a:r>
              <a:rPr lang="ru-RU" sz="1800" dirty="0" err="1" smtClean="0"/>
              <a:t>Самодурова</a:t>
            </a:r>
            <a:r>
              <a:rPr lang="ru-RU" sz="1800" dirty="0" smtClean="0"/>
              <a:t> Елена Николаевна </a:t>
            </a:r>
          </a:p>
          <a:p>
            <a:r>
              <a:rPr lang="ru-RU" sz="1800" dirty="0" smtClean="0"/>
              <a:t>старший воспитатель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униципальное бюджетное </a:t>
            </a:r>
          </a:p>
          <a:p>
            <a:r>
              <a:rPr lang="ru-RU" sz="1800" dirty="0"/>
              <a:t>д</a:t>
            </a:r>
            <a:r>
              <a:rPr lang="ru-RU" sz="1800" smtClean="0"/>
              <a:t>ошкольное </a:t>
            </a:r>
            <a:r>
              <a:rPr lang="ru-RU" sz="1800" dirty="0" smtClean="0"/>
              <a:t>образовательное учреждение </a:t>
            </a:r>
          </a:p>
          <a:p>
            <a:r>
              <a:rPr lang="ru-RU" sz="1800" dirty="0"/>
              <a:t>д</a:t>
            </a:r>
            <a:r>
              <a:rPr lang="ru-RU" sz="1800" dirty="0" smtClean="0"/>
              <a:t>етский сад №</a:t>
            </a:r>
            <a:r>
              <a:rPr lang="ru-RU" sz="1800" dirty="0" smtClean="0"/>
              <a:t>9 «Волшебная полянка»</a:t>
            </a:r>
            <a:endParaRPr lang="ru-RU" sz="1800" dirty="0" smtClean="0"/>
          </a:p>
        </p:txBody>
      </p:sp>
      <p:pic>
        <p:nvPicPr>
          <p:cNvPr id="4" name="Из кинофильмов - От Героев Былых Времен (minu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297.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89" y="49505"/>
            <a:ext cx="155993" cy="1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980">
        <p:circle/>
      </p:transition>
    </mc:Choice>
    <mc:Fallback xmlns="">
      <p:transition spd="slow" advClick="0" advTm="69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Михаил Васильевич Черников                           (1909-1996)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7624" y="2175336"/>
            <a:ext cx="3171329" cy="3942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916832"/>
            <a:ext cx="460851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У</a:t>
            </a:r>
            <a:r>
              <a:rPr lang="ru-RU" sz="1600" dirty="0" smtClean="0"/>
              <a:t>частник </a:t>
            </a:r>
            <a:r>
              <a:rPr lang="ru-RU" sz="1600" dirty="0"/>
              <a:t>Великой Отечественной войны, Герой Советского Союза, ответственный секретарь партийного бюро 233-го стрелкового полка 79-й стрелковой дивизии 13-й армии Северо-Западного фронта, политрук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ru-RU" sz="1600" dirty="0" smtClean="0"/>
              <a:t>Родился в станице </a:t>
            </a:r>
            <a:r>
              <a:rPr lang="ru-RU" sz="1600" dirty="0" err="1" smtClean="0"/>
              <a:t>Приморско-Ахтарская</a:t>
            </a:r>
            <a:r>
              <a:rPr lang="ru-RU" sz="1600" dirty="0" smtClean="0"/>
              <a:t> (</a:t>
            </a:r>
            <a:r>
              <a:rPr lang="ru-RU" sz="1600" dirty="0"/>
              <a:t>ныне Приморско-Ахтарск). В Красной Армии с 1931 года. Участник советско-финской войны 1939-1940 </a:t>
            </a:r>
            <a:r>
              <a:rPr lang="ru-RU" sz="1600" dirty="0" smtClean="0"/>
              <a:t>годов. 2 </a:t>
            </a:r>
            <a:r>
              <a:rPr lang="ru-RU" sz="1600" dirty="0"/>
              <a:t>марта 1940 года в районе села </a:t>
            </a:r>
            <a:r>
              <a:rPr lang="ru-RU" sz="1600" dirty="0" err="1"/>
              <a:t>Апуля</a:t>
            </a:r>
            <a:r>
              <a:rPr lang="ru-RU" sz="1600" dirty="0"/>
              <a:t> вместе с бойцами роты захватил высоту</a:t>
            </a:r>
            <a:r>
              <a:rPr lang="ru-RU" sz="1600" dirty="0" smtClean="0"/>
              <a:t>. </a:t>
            </a:r>
            <a:r>
              <a:rPr lang="ru-RU" sz="1600" dirty="0"/>
              <a:t>У</a:t>
            </a:r>
            <a:r>
              <a:rPr lang="ru-RU" sz="1600" dirty="0" smtClean="0"/>
              <a:t>частвовал </a:t>
            </a:r>
            <a:r>
              <a:rPr lang="ru-RU" sz="1600" dirty="0"/>
              <a:t>в отражении контратак противника на захваченном плацдарме. Указом Президиума Верховного Совета СССР от 7 апреля 1940 года «за образцовое выполнение боевых заданий командования и проявленные при этом отвагу и геройство» политруку Черникову Михаилу Васильевичу присвоено звание Героя Советского Союза с вручением ордена Ленина и медали «Золотая Звезда»</a:t>
            </a:r>
          </a:p>
        </p:txBody>
      </p:sp>
    </p:spTree>
    <p:extLst>
      <p:ext uri="{BB962C8B-B14F-4D97-AF65-F5344CB8AC3E}">
        <p14:creationId xmlns:p14="http://schemas.microsoft.com/office/powerpoint/2010/main" val="27902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128">
        <p14:flip dir="r"/>
      </p:transition>
    </mc:Choice>
    <mc:Fallback xmlns="">
      <p:transition spd="slow" advClick="0" advTm="111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56263" cy="1054250"/>
          </a:xfrm>
        </p:spPr>
        <p:txBody>
          <a:bodyPr/>
          <a:lstStyle/>
          <a:p>
            <a:r>
              <a:rPr lang="ru-RU" sz="3600" dirty="0" smtClean="0"/>
              <a:t>Григорий Яковлевич </a:t>
            </a:r>
            <a:r>
              <a:rPr lang="ru-RU" sz="3600" dirty="0" err="1" smtClean="0"/>
              <a:t>Бахчиванджи</a:t>
            </a:r>
            <a:r>
              <a:rPr lang="ru-RU" sz="3600" dirty="0" smtClean="0"/>
              <a:t>       (1908-1943)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3147683" cy="445728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75266" y="2060848"/>
            <a:ext cx="5061229" cy="4797152"/>
          </a:xfrm>
        </p:spPr>
        <p:txBody>
          <a:bodyPr>
            <a:normAutofit/>
          </a:bodyPr>
          <a:lstStyle/>
          <a:p>
            <a:r>
              <a:rPr lang="ru-RU" sz="1600" dirty="0"/>
              <a:t>Григорий </a:t>
            </a:r>
            <a:r>
              <a:rPr lang="ru-RU" sz="1600" dirty="0" err="1"/>
              <a:t>Бахчиванджи</a:t>
            </a:r>
            <a:r>
              <a:rPr lang="ru-RU" sz="1600" dirty="0"/>
              <a:t> родился 7 Февраля 1908 года в станице </a:t>
            </a:r>
            <a:r>
              <a:rPr lang="ru-RU" sz="1600" dirty="0" err="1" smtClean="0"/>
              <a:t>Бриньковская</a:t>
            </a:r>
            <a:r>
              <a:rPr lang="ru-RU" sz="1600" dirty="0"/>
              <a:t>. С началом Великой Отечественной войны на фронте, участник обороны Москвы. Служил в составе 402-го истребительного авиаполка специального </a:t>
            </a:r>
            <a:r>
              <a:rPr lang="ru-RU" sz="1600" dirty="0" smtClean="0"/>
              <a:t>назначения. Менее чем за год на его счету 65 боевых вылетов и десять сбитых вражеских </a:t>
            </a:r>
            <a:r>
              <a:rPr lang="ru-RU" sz="1600" dirty="0"/>
              <a:t>самолётов. В середине а</a:t>
            </a:r>
            <a:r>
              <a:rPr lang="ru-RU" sz="1600" dirty="0" smtClean="0"/>
              <a:t>вгуста 1941 года </a:t>
            </a:r>
            <a:r>
              <a:rPr lang="ru-RU" sz="1600" dirty="0"/>
              <a:t>Григорий Яковлевич был отозван с фронта для проведения испытаний опытного ракетного самолёта БИ-1</a:t>
            </a:r>
            <a:r>
              <a:rPr lang="ru-RU" sz="1600" dirty="0" smtClean="0"/>
              <a:t>. 15 марта 1942 года был первый полёт на БИ-1. В седьмом полёте 1943 года набрана невероятная для того времени скорость 800 км/ч. Это был последний полёт капитана </a:t>
            </a:r>
            <a:r>
              <a:rPr lang="ru-RU" sz="1600" dirty="0" err="1" smtClean="0"/>
              <a:t>Бахчиванджи</a:t>
            </a:r>
            <a:r>
              <a:rPr lang="ru-RU" sz="1600" dirty="0" smtClean="0"/>
              <a:t>. На высоте </a:t>
            </a:r>
            <a:r>
              <a:rPr lang="ru-RU" sz="1600" dirty="0"/>
              <a:t>около 2000 метров самолёт неожиданно перешёл в пикирование под углом около 50 градусов. Машина вместе с пилотом упала в 6 км южнее аэродрома</a:t>
            </a:r>
            <a:r>
              <a:rPr lang="ru-RU" sz="1600" dirty="0" smtClean="0"/>
              <a:t>. Его жизнь оборвалась на 35 году, но он так много сделал для нашей авиации. Память о нём нетленна.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26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215">
        <p14:gallery dir="l"/>
      </p:transition>
    </mc:Choice>
    <mc:Fallback xmlns="">
      <p:transition spd="slow" advClick="0" advTm="112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" y="102096"/>
            <a:ext cx="7620000" cy="675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7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790">
        <p14:prism isContent="1" isInverted="1"/>
      </p:transition>
    </mc:Choice>
    <mc:Fallback xmlns="">
      <p:transition spd="slow" advClick="0" advTm="47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https://ru.wikipedia.org/wiki/</a:t>
            </a:r>
            <a:r>
              <a:rPr lang="ru-RU" dirty="0"/>
              <a:t>Приморско-Ахтарск</a:t>
            </a:r>
          </a:p>
          <a:p>
            <a:r>
              <a:rPr lang="en-US" dirty="0" smtClean="0"/>
              <a:t>detbibl-ahtari.narod.ru/index/0-17</a:t>
            </a:r>
            <a:endParaRPr lang="ru-RU" dirty="0" smtClean="0"/>
          </a:p>
          <a:p>
            <a:r>
              <a:rPr lang="en-US" dirty="0"/>
              <a:t>https://vk.com/id371415118</a:t>
            </a:r>
          </a:p>
          <a:p>
            <a:r>
              <a:rPr lang="en-US" dirty="0"/>
              <a:t>https://ru.wikipedia.org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ru-RU" dirty="0" err="1" smtClean="0"/>
              <a:t>К.И.Деревянко</a:t>
            </a:r>
            <a:r>
              <a:rPr lang="ru-RU" dirty="0" smtClean="0"/>
              <a:t> «На трудных дорогах войны. В борьбе за Севастополь и Кавказ» серия «Путь русского офицера», Москва, 2015г.</a:t>
            </a:r>
          </a:p>
          <a:p>
            <a:r>
              <a:rPr lang="ru-RU" dirty="0" smtClean="0"/>
              <a:t>Александр </a:t>
            </a:r>
            <a:r>
              <a:rPr lang="ru-RU" dirty="0" err="1" smtClean="0"/>
              <a:t>Чернышов</a:t>
            </a:r>
            <a:r>
              <a:rPr lang="ru-RU" dirty="0" smtClean="0"/>
              <a:t> « Гвардейские крейсера Сталина- «Красный Кавказ», «Красный Крым», «</a:t>
            </a:r>
            <a:r>
              <a:rPr lang="ru-RU" dirty="0" err="1" smtClean="0"/>
              <a:t>Червона</a:t>
            </a:r>
            <a:r>
              <a:rPr lang="ru-RU" dirty="0" smtClean="0"/>
              <a:t> Украина», Москва, 2013г.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346676"/>
          </a:xfrm>
        </p:spPr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16">
        <p14:prism isContent="1"/>
      </p:transition>
    </mc:Choice>
    <mc:Fallback xmlns="">
      <p:transition spd="slow" advClick="0" advTm="41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Приморско-Ахтарск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31" y="2204864"/>
            <a:ext cx="5292081" cy="381642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1858516"/>
            <a:ext cx="4238376" cy="479715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В 1774 году российские войска овладели турецкой крепостью </a:t>
            </a:r>
            <a:r>
              <a:rPr lang="ru-RU" sz="1800" dirty="0" err="1"/>
              <a:t>Ахтар-Бахтар</a:t>
            </a:r>
            <a:r>
              <a:rPr lang="ru-RU" sz="1800" dirty="0"/>
              <a:t> </a:t>
            </a:r>
            <a:r>
              <a:rPr lang="ru-RU" sz="1800" dirty="0" smtClean="0"/>
              <a:t>в 1778 году </a:t>
            </a:r>
            <a:r>
              <a:rPr lang="ru-RU" sz="1800" dirty="0"/>
              <a:t>был построен </a:t>
            </a:r>
            <a:r>
              <a:rPr lang="ru-RU" sz="1800" dirty="0" err="1"/>
              <a:t>Ахтарский</a:t>
            </a:r>
            <a:r>
              <a:rPr lang="ru-RU" sz="1800" dirty="0"/>
              <a:t> редут. В 1854 году был утверждён посёлок </a:t>
            </a:r>
            <a:r>
              <a:rPr lang="ru-RU" sz="1800" dirty="0" err="1"/>
              <a:t>Ахтарский</a:t>
            </a:r>
            <a:r>
              <a:rPr lang="ru-RU" sz="1800" dirty="0"/>
              <a:t>, образованный из казачьих хуторов при </a:t>
            </a:r>
            <a:r>
              <a:rPr lang="ru-RU" sz="1800" dirty="0" err="1"/>
              <a:t>Ахтарском</a:t>
            </a:r>
            <a:r>
              <a:rPr lang="ru-RU" sz="1800" dirty="0"/>
              <a:t> лимане. В 1878 году посёлок причислен к станице </a:t>
            </a:r>
            <a:r>
              <a:rPr lang="ru-RU" sz="1800" dirty="0" err="1"/>
              <a:t>Бриньковской</a:t>
            </a:r>
            <a:r>
              <a:rPr lang="ru-RU" sz="1800" dirty="0"/>
              <a:t>. В 1900 году посёлок преобразован в станицу </a:t>
            </a:r>
            <a:r>
              <a:rPr lang="ru-RU" sz="1800" dirty="0" err="1"/>
              <a:t>Приморско-Ахтарскую</a:t>
            </a:r>
            <a:r>
              <a:rPr lang="ru-RU" sz="1800" dirty="0"/>
              <a:t>. В 1922—1926 годах станица была городом, затем снова станицей. 11 января 1949 года населённый пункт вторично преобразован в город </a:t>
            </a:r>
            <a:r>
              <a:rPr lang="ru-RU" sz="1800" dirty="0" smtClean="0"/>
              <a:t>Приморско-Ахтарск. На берегу моря стоит памятник морякам </a:t>
            </a:r>
            <a:r>
              <a:rPr lang="ru-RU" sz="1800" dirty="0"/>
              <a:t>А</a:t>
            </a:r>
            <a:r>
              <a:rPr lang="ru-RU" sz="1800" dirty="0" smtClean="0"/>
              <a:t>зовской флотилии бронекатер 124. Ещё этот город славен героями которые освободили Приморско-Ахтарск от гитлеровцев.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054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870">
        <p:fade/>
      </p:transition>
    </mc:Choice>
    <mc:Fallback xmlns="">
      <p:transition spd="med" advClick="0" advTm="108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080120"/>
          </a:xfrm>
        </p:spPr>
        <p:txBody>
          <a:bodyPr/>
          <a:lstStyle/>
          <a:p>
            <a:r>
              <a:rPr lang="ru-RU" sz="2800" b="1" dirty="0" smtClean="0"/>
              <a:t>Кича Павел Дмитриевич</a:t>
            </a:r>
            <a:br>
              <a:rPr lang="ru-RU" sz="2800" b="1" dirty="0" smtClean="0"/>
            </a:br>
            <a:r>
              <a:rPr lang="ru-RU" sz="2800" b="1" dirty="0"/>
              <a:t>(1914—1993) 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305450" y="1988840"/>
            <a:ext cx="2736304" cy="4128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4"/>
          </p:nvPr>
        </p:nvSpPr>
        <p:spPr>
          <a:xfrm>
            <a:off x="3203848" y="1988840"/>
            <a:ext cx="5832647" cy="47525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hlinkClick r:id="rId2" tooltip="Полные кавалеры ордена Славы"/>
              </a:rPr>
              <a:t>П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hlinkClick r:id="rId2" tooltip="Полные кавалеры ордена Славы"/>
              </a:rPr>
              <a:t>олный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hlinkClick r:id="rId2" tooltip="Полные кавалеры ордена Славы"/>
              </a:rPr>
              <a:t>кавалер ордена Славы</a:t>
            </a:r>
            <a:r>
              <a:rPr lang="ru-RU" sz="2000" dirty="0"/>
              <a:t>. Помощник командира взвода разведки 193-го пластунского стрелкового </a:t>
            </a:r>
            <a:r>
              <a:rPr lang="ru-RU" sz="2000" dirty="0" smtClean="0"/>
              <a:t>полка</a:t>
            </a:r>
          </a:p>
          <a:p>
            <a:r>
              <a:rPr lang="ru-RU" sz="2000" dirty="0"/>
              <a:t>Родился в станице </a:t>
            </a:r>
            <a:r>
              <a:rPr lang="ru-RU" sz="2000" u="sng" dirty="0" err="1">
                <a:hlinkClick r:id="rId3" tooltip="Бриньковская"/>
              </a:rPr>
              <a:t>Бриньковская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/>
              <a:t>С началом Великой Отечественной войны на </a:t>
            </a:r>
            <a:r>
              <a:rPr lang="ru-RU" sz="2000" dirty="0" smtClean="0"/>
              <a:t>фронте стал </a:t>
            </a:r>
            <a:r>
              <a:rPr lang="ru-RU" sz="2000" dirty="0"/>
              <a:t>разведчиком, </a:t>
            </a:r>
            <a:r>
              <a:rPr lang="ru-RU" sz="2000" dirty="0" smtClean="0"/>
              <a:t>воевал </a:t>
            </a:r>
            <a:r>
              <a:rPr lang="ru-RU" sz="2000" dirty="0"/>
              <a:t>в составе 193-го </a:t>
            </a:r>
            <a:r>
              <a:rPr lang="ru-RU" sz="2000" dirty="0" smtClean="0"/>
              <a:t>пластунского стрелкового </a:t>
            </a:r>
            <a:r>
              <a:rPr lang="ru-RU" sz="2000" dirty="0"/>
              <a:t>полка. Участвовал в боях </a:t>
            </a:r>
            <a:r>
              <a:rPr lang="ru-RU" sz="2000" dirty="0" smtClean="0"/>
              <a:t>за освобождение </a:t>
            </a:r>
            <a:r>
              <a:rPr lang="ru-RU" sz="2000" dirty="0"/>
              <a:t>Польши, войну закончил в </a:t>
            </a:r>
            <a:r>
              <a:rPr lang="ru-RU" sz="2000" u="sng" dirty="0">
                <a:solidFill>
                  <a:srgbClr val="FF0000"/>
                </a:solidFill>
                <a:hlinkClick r:id="rId4" tooltip="ЧССР"/>
              </a:rPr>
              <a:t>Чехословаки</a:t>
            </a:r>
            <a:r>
              <a:rPr lang="ru-RU" sz="2000" u="sng" dirty="0">
                <a:hlinkClick r:id="rId4" tooltip="ЧССР"/>
              </a:rPr>
              <a:t>и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dirty="0"/>
              <a:t>В</a:t>
            </a:r>
            <a:r>
              <a:rPr lang="ru-RU" sz="2000" dirty="0" smtClean="0"/>
              <a:t> составе десанта на танках внезапно ворвался в населенный пункт </a:t>
            </a:r>
            <a:r>
              <a:rPr lang="ru-RU" sz="2000" u="sng" dirty="0" err="1" smtClean="0">
                <a:hlinkClick r:id="rId5" tooltip="Домбье (страница отсутствует)"/>
              </a:rPr>
              <a:t>Домбье</a:t>
            </a:r>
            <a:r>
              <a:rPr lang="ru-RU" sz="2000" dirty="0" smtClean="0"/>
              <a:t> (северо-восточнее города </a:t>
            </a:r>
            <a:r>
              <a:rPr lang="ru-RU" sz="2000" u="sng" dirty="0" err="1" smtClean="0">
                <a:hlinkClick r:id="rId6" tooltip="Тарнув"/>
              </a:rPr>
              <a:t>Тарнув</a:t>
            </a:r>
            <a:r>
              <a:rPr lang="ru-RU" sz="2000" dirty="0" smtClean="0"/>
              <a:t>, </a:t>
            </a:r>
            <a:r>
              <a:rPr lang="ru-RU" sz="2000" u="sng" dirty="0" smtClean="0">
                <a:hlinkClick r:id="rId7" tooltip="Польша"/>
              </a:rPr>
              <a:t>Польша</a:t>
            </a:r>
            <a:r>
              <a:rPr lang="ru-RU" sz="2000" dirty="0" smtClean="0"/>
              <a:t>) и в бою уничтожил 5 гитлеровцев.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 descr="C:\Users\Win7\Desktop\Никто не забыт, ничто не забыто\419px-Кича_Павел_Дмитриевич._(1914-1993)._Полный_кавалер_ордена_Слав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0" y="1988840"/>
            <a:ext cx="2736304" cy="37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160">
        <p14:reveal/>
      </p:transition>
    </mc:Choice>
    <mc:Fallback xmlns="">
      <p:transition spd="slow" advClick="0" advTm="111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Кича Павел Дмитриевич</a:t>
            </a:r>
            <a:br>
              <a:rPr lang="ru-RU" sz="2800" b="1" dirty="0"/>
            </a:br>
            <a:r>
              <a:rPr lang="ru-RU" sz="2800" b="1" dirty="0"/>
              <a:t>(1914—1993)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91880" y="1988840"/>
            <a:ext cx="5328592" cy="46805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900" dirty="0"/>
              <a:t>В</a:t>
            </a:r>
            <a:r>
              <a:rPr lang="ru-RU" sz="1900" dirty="0" smtClean="0"/>
              <a:t> </a:t>
            </a:r>
            <a:r>
              <a:rPr lang="ru-RU" sz="1900" dirty="0"/>
              <a:t>бою 11 км южнее города </a:t>
            </a:r>
            <a:r>
              <a:rPr lang="ru-RU" sz="1900" dirty="0" err="1"/>
              <a:t>Козель</a:t>
            </a:r>
            <a:r>
              <a:rPr lang="ru-RU" sz="1900" dirty="0"/>
              <a:t> (ныне </a:t>
            </a:r>
            <a:r>
              <a:rPr lang="ru-RU" sz="1900" u="sng" dirty="0" err="1">
                <a:hlinkClick r:id="rId2" tooltip="Кендзежин-Козле"/>
              </a:rPr>
              <a:t>Кендзежин</a:t>
            </a:r>
            <a:r>
              <a:rPr lang="ru-RU" sz="1900" u="sng" dirty="0">
                <a:hlinkClick r:id="rId2" tooltip="Кендзежин-Козле"/>
              </a:rPr>
              <a:t>-Козле</a:t>
            </a:r>
            <a:r>
              <a:rPr lang="ru-RU" sz="1900" dirty="0"/>
              <a:t>, </a:t>
            </a:r>
            <a:r>
              <a:rPr lang="ru-RU" sz="1900" u="sng" dirty="0">
                <a:hlinkClick r:id="rId3" tooltip="Польша"/>
              </a:rPr>
              <a:t>Польша</a:t>
            </a:r>
            <a:r>
              <a:rPr lang="ru-RU" sz="1900" dirty="0"/>
              <a:t>) подавил пулемёт противника. В ночь на </a:t>
            </a:r>
            <a:r>
              <a:rPr lang="ru-RU" sz="1900" u="sng" dirty="0">
                <a:hlinkClick r:id="rId4" tooltip="16 марта"/>
              </a:rPr>
              <a:t>16 марта</a:t>
            </a:r>
            <a:r>
              <a:rPr lang="ru-RU" sz="1900" dirty="0"/>
              <a:t> </a:t>
            </a:r>
            <a:r>
              <a:rPr lang="ru-RU" sz="1900" u="sng" dirty="0">
                <a:hlinkClick r:id="rId5" tooltip="1944 год"/>
              </a:rPr>
              <a:t>1944 года</a:t>
            </a:r>
            <a:r>
              <a:rPr lang="ru-RU" sz="1900" dirty="0"/>
              <a:t> во главе взвода, находясь в разведке, вступил в бой с засадой противника, истребил 9 гитлеровцев и захватил ценные документы</a:t>
            </a:r>
            <a:r>
              <a:rPr lang="ru-RU" sz="1900" dirty="0" smtClean="0"/>
              <a:t>.</a:t>
            </a:r>
          </a:p>
          <a:p>
            <a:r>
              <a:rPr lang="ru-RU" sz="1900" u="sng" dirty="0">
                <a:hlinkClick r:id="rId6" tooltip="23 апреля"/>
              </a:rPr>
              <a:t>23 апреля</a:t>
            </a:r>
            <a:r>
              <a:rPr lang="ru-RU" sz="1900" dirty="0"/>
              <a:t> </a:t>
            </a:r>
            <a:r>
              <a:rPr lang="ru-RU" sz="1900" u="sng" dirty="0">
                <a:hlinkClick r:id="rId7" tooltip="1945 год"/>
              </a:rPr>
              <a:t>1945 года</a:t>
            </a:r>
            <a:r>
              <a:rPr lang="ru-RU" sz="1900" dirty="0"/>
              <a:t> при отражении контратаки противника в 2 км юго-западнее города </a:t>
            </a:r>
            <a:r>
              <a:rPr lang="ru-RU" sz="1900" u="sng" dirty="0" err="1">
                <a:hlinkClick r:id="rId8" tooltip="Опава"/>
              </a:rPr>
              <a:t>Опава</a:t>
            </a:r>
            <a:r>
              <a:rPr lang="ru-RU" sz="1900" dirty="0"/>
              <a:t> (</a:t>
            </a:r>
            <a:r>
              <a:rPr lang="ru-RU" sz="1900" u="sng" dirty="0">
                <a:hlinkClick r:id="rId9" tooltip="Чехословакия"/>
              </a:rPr>
              <a:t>Чехословакия</a:t>
            </a:r>
            <a:r>
              <a:rPr lang="ru-RU" sz="1900" dirty="0"/>
              <a:t>) </a:t>
            </a:r>
            <a:r>
              <a:rPr lang="ru-RU" sz="1900" u="sng" dirty="0">
                <a:hlinkClick r:id="rId10" tooltip="Старший сержант"/>
              </a:rPr>
              <a:t>старший сержант</a:t>
            </a:r>
            <a:r>
              <a:rPr lang="ru-RU" sz="1900" dirty="0"/>
              <a:t> Кича вышел в тыл противнику и внезапно его атаковал. Было уничтожено много фашистских солдат, а 8 взято в плен. В ходе боев 4-8 мая 1945 года в районе юго-восточнее населенного пункта </a:t>
            </a:r>
            <a:r>
              <a:rPr lang="ru-RU" sz="1900" u="sng" dirty="0" err="1">
                <a:hlinkClick r:id="rId11" tooltip="Забржег"/>
              </a:rPr>
              <a:t>Забржег</a:t>
            </a:r>
            <a:r>
              <a:rPr lang="ru-RU" sz="1900" dirty="0"/>
              <a:t> (</a:t>
            </a:r>
            <a:r>
              <a:rPr lang="ru-RU" sz="1900" u="sng" dirty="0">
                <a:hlinkClick r:id="rId9" tooltip="Чехословакия"/>
              </a:rPr>
              <a:t>Чехословакия</a:t>
            </a:r>
            <a:r>
              <a:rPr lang="ru-RU" sz="1900" dirty="0"/>
              <a:t>) ворвался в расположение противника, гранатами забросал 4 огневые точки, истребил свыше 10 солдат и 1 взял в плен. В числе первых вышел с бойцами к реке </a:t>
            </a:r>
            <a:r>
              <a:rPr lang="ru-RU" sz="1900" u="sng" dirty="0">
                <a:hlinkClick r:id="rId12" tooltip="Морава (верхний приток Дуная)"/>
              </a:rPr>
              <a:t>Морава</a:t>
            </a:r>
            <a:r>
              <a:rPr lang="ru-RU" sz="1900" dirty="0"/>
              <a:t> южнее </a:t>
            </a:r>
            <a:r>
              <a:rPr lang="ru-RU" sz="1900" dirty="0" err="1"/>
              <a:t>Забржега</a:t>
            </a:r>
            <a:r>
              <a:rPr lang="ru-RU" sz="1900" dirty="0"/>
              <a:t>, захватил место переправы и удерживал его до подхода основных сил.</a:t>
            </a:r>
          </a:p>
          <a:p>
            <a:pPr lvl="0"/>
            <a:endParaRPr lang="ru-RU" sz="18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3096344" cy="4093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880320" cy="394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52702"/>
      </p:ext>
    </p:extLst>
  </p:cSld>
  <p:clrMapOvr>
    <a:masterClrMapping/>
  </p:clrMapOvr>
  <p:transition spd="slow" advClick="0" advTm="11301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Борис Михайлович Падалко                                  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Родился в </a:t>
            </a:r>
            <a:r>
              <a:rPr lang="ru-RU" sz="2000" dirty="0" err="1" smtClean="0"/>
              <a:t>Приморско-ахтарске</a:t>
            </a:r>
            <a:r>
              <a:rPr lang="ru-RU" sz="2000" dirty="0"/>
              <a:t>. На фронте с первого дня войны. 22 июня в 7 часов утра уже бомбил немецкие танки. За период участия в боевых действиях полка на Калининском и 1-ом Прибалтийском фронте с 12.08.1943г. по 30.12.1944г. лично произвёл 142 успешно выполненных вылета, из которых 98 на штурмовку и бомбардировку войск противника и 44 на разведку войск и коммуникаций противника. С 1946 года капитан Падалко в запасе. Жил в городе Куйбышев (ныне — Самара).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1"/>
            <a:ext cx="3352314" cy="3591488"/>
          </a:xfrm>
        </p:spPr>
      </p:pic>
    </p:spTree>
    <p:extLst>
      <p:ext uri="{BB962C8B-B14F-4D97-AF65-F5344CB8AC3E}">
        <p14:creationId xmlns:p14="http://schemas.microsoft.com/office/powerpoint/2010/main" val="1750132870"/>
      </p:ext>
    </p:extLst>
  </p:cSld>
  <p:clrMapOvr>
    <a:masterClrMapping/>
  </p:clrMapOvr>
  <p:transition spd="slow" advClick="0" advTm="11098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42 боевых вылета, 23 воздушных боя, сбито 10 истребителей, уничтожено 23 танка, 97 автомашин, около полутысячи гитлеровцев. Всё это о Герое Советского Союза – Борисе Михайловиче Падалко.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65487" cy="1386906"/>
          </a:xfrm>
        </p:spPr>
        <p:txBody>
          <a:bodyPr/>
          <a:lstStyle/>
          <a:p>
            <a:r>
              <a:rPr lang="ru-RU" sz="3600" dirty="0" smtClean="0"/>
              <a:t>Борис Михайлович Падалко                               (1921-1986)</a:t>
            </a:r>
            <a:endParaRPr lang="ru-RU" sz="3600" dirty="0"/>
          </a:p>
        </p:txBody>
      </p:sp>
      <p:pic>
        <p:nvPicPr>
          <p:cNvPr id="5" name="Объект 4" descr="http://samsud.ru/upload/blogs/b167fd687af03c6c1e9f8a75747f2f10.jpg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4572"/>
            <a:ext cx="302433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783671"/>
      </p:ext>
    </p:extLst>
  </p:cSld>
  <p:clrMapOvr>
    <a:masterClrMapping/>
  </p:clrMapOvr>
  <p:transition spd="slow" advClick="0" advTm="1098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ru-RU" dirty="0" smtClean="0"/>
              <a:t>Крейсер «Красный Кавказ»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2" y="2060848"/>
            <a:ext cx="4305076" cy="432048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0" y="1988840"/>
            <a:ext cx="4247329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Крейсер «Красный Кавказ» – флагман бригады крейсеров морских сил Черного моря. С 23 июня 1941 г. крейсер включился в постановку оборонительных минных заграждений. Мины выставлялись в районах Севастополя, Одессы, Керченского пролива, Новороссийска, Туапсе и </a:t>
            </a:r>
            <a:r>
              <a:rPr lang="ru-RU" dirty="0" smtClean="0"/>
              <a:t>Батуми. </a:t>
            </a:r>
            <a:r>
              <a:rPr lang="ru-RU" dirty="0"/>
              <a:t>На этом крейсере воевали </a:t>
            </a:r>
            <a:r>
              <a:rPr lang="ru-RU" dirty="0" err="1"/>
              <a:t>ахтарцы</a:t>
            </a:r>
            <a:r>
              <a:rPr lang="ru-RU" dirty="0"/>
              <a:t> </a:t>
            </a:r>
            <a:r>
              <a:rPr lang="ru-RU" b="1" dirty="0" smtClean="0"/>
              <a:t>Василий </a:t>
            </a:r>
            <a:r>
              <a:rPr lang="ru-RU" b="1" dirty="0" err="1" smtClean="0"/>
              <a:t>Половинский</a:t>
            </a:r>
            <a:r>
              <a:rPr lang="ru-RU" dirty="0" smtClean="0"/>
              <a:t> </a:t>
            </a:r>
            <a:r>
              <a:rPr lang="ru-RU" b="1" dirty="0" smtClean="0"/>
              <a:t>и </a:t>
            </a:r>
            <a:r>
              <a:rPr lang="ru-RU" b="1" dirty="0"/>
              <a:t>Пётр </a:t>
            </a:r>
            <a:r>
              <a:rPr lang="ru-RU" b="1" dirty="0" err="1" smtClean="0"/>
              <a:t>Дедюк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05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569">
        <p14:warp dir="in"/>
      </p:transition>
    </mc:Choice>
    <mc:Fallback xmlns="">
      <p:transition spd="slow" advClick="0" advTm="10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ru-RU" dirty="0" smtClean="0"/>
              <a:t>Крейсер «Красный Кавказ»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116068"/>
            <a:ext cx="4536061" cy="4625300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 smtClean="0"/>
              <a:t> 14-16 </a:t>
            </a:r>
            <a:r>
              <a:rPr lang="ru-RU" sz="3300" dirty="0"/>
              <a:t>октября 1941 г. принял участие в эвакуации войск Одесского оборонительного района. С 23 по 30 октября 1941 г. участвовал в переброске войск и припасов между Севастополем и базами на побережье Кавказа. 3-4 ноября 1941 г. "Красный Кавказ" отбуксировал </a:t>
            </a:r>
            <a:r>
              <a:rPr lang="ru-RU" sz="3300" dirty="0" smtClean="0"/>
              <a:t>из Новороссийска </a:t>
            </a:r>
            <a:r>
              <a:rPr lang="ru-RU" sz="3300" dirty="0"/>
              <a:t>в Туапсе повреждённый накануне двумя бомбами крейсер "Ворошилов". 7-9 ноября 1941 года "Красный Кавказ" доставил из Севастополя </a:t>
            </a:r>
            <a:r>
              <a:rPr lang="ru-RU" sz="3300" dirty="0" smtClean="0"/>
              <a:t>в Новороссийск </a:t>
            </a:r>
            <a:r>
              <a:rPr lang="ru-RU" sz="3300" dirty="0"/>
              <a:t>зенитную часть и свыше 500 человек эвакуируемых.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64059"/>
            <a:ext cx="3803650" cy="2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6"/>
            <a:ext cx="446449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5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458">
        <p14:ferris dir="l"/>
      </p:transition>
    </mc:Choice>
    <mc:Fallback xmlns="">
      <p:transition spd="slow" advClick="0" advTm="114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201" y="476672"/>
            <a:ext cx="7756263" cy="1054250"/>
          </a:xfrm>
        </p:spPr>
        <p:txBody>
          <a:bodyPr/>
          <a:lstStyle/>
          <a:p>
            <a:r>
              <a:rPr lang="ru-RU" sz="3600" dirty="0" smtClean="0"/>
              <a:t>Иван Александрович Шаров                 (1911-1943)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7584" y="2156182"/>
            <a:ext cx="3235438" cy="404525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870332"/>
            <a:ext cx="4462984" cy="4871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Родился 29 </a:t>
            </a:r>
            <a:r>
              <a:rPr lang="ru-RU" sz="1600" dirty="0"/>
              <a:t>августа 1911 года в </a:t>
            </a:r>
            <a:r>
              <a:rPr lang="ru-RU" sz="1600" dirty="0" smtClean="0"/>
              <a:t>селе </a:t>
            </a:r>
            <a:r>
              <a:rPr lang="ru-RU" sz="1600" dirty="0" err="1" smtClean="0"/>
              <a:t>Дубовицкое</a:t>
            </a:r>
            <a:r>
              <a:rPr lang="ru-RU" sz="1600" dirty="0" smtClean="0"/>
              <a:t> (</a:t>
            </a:r>
            <a:r>
              <a:rPr lang="ru-RU" sz="1600" dirty="0"/>
              <a:t>ныне — Терновского района Воронежской области</a:t>
            </a:r>
            <a:r>
              <a:rPr lang="ru-RU" sz="1600" dirty="0" smtClean="0"/>
              <a:t>). </a:t>
            </a:r>
            <a:r>
              <a:rPr lang="ru-RU" sz="1600" dirty="0"/>
              <a:t>С июня 1941 года участвовал в Великой Отечественной войне (Одесский военный округ) в обороне Одессы, Севастополя, Кавказа, в боях на Днестре. Дважды ранен и контужен. В октябре 1941 года вместе с частями отдельной Приморской армии эвакуировался в Севастополь, в первых ноябрьских боях был ранен. Особо отличился в ходе зимнего наступления советских войск 1943 года, когда при отражении контратаки противника у станицы </a:t>
            </a:r>
            <a:r>
              <a:rPr lang="ru-RU" sz="1600" dirty="0" err="1" smtClean="0"/>
              <a:t>Бриньковская</a:t>
            </a:r>
            <a:r>
              <a:rPr lang="ru-RU" sz="1600" dirty="0" smtClean="0"/>
              <a:t> </a:t>
            </a:r>
            <a:r>
              <a:rPr lang="ru-RU" sz="1600" dirty="0"/>
              <a:t>17 февраля 1943 года с дивизионом уничтожил более 10 танков и значительное количество живой силы. Погиб в этом бою (схвачен и казнён) и был похоронен в станице, где ныне его именем названа улица и установлен </a:t>
            </a:r>
            <a:r>
              <a:rPr lang="ru-RU" sz="1600" dirty="0" smtClean="0"/>
              <a:t>бюст.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5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1618">
        <p14:doors dir="vert"/>
      </p:transition>
    </mc:Choice>
    <mc:Fallback xmlns="">
      <p:transition spd="slow" advClick="0" advTm="116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352</TotalTime>
  <Words>891</Words>
  <Application>Microsoft Office PowerPoint</Application>
  <PresentationFormat>Экран (4:3)</PresentationFormat>
  <Paragraphs>40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Твердый переплет</vt:lpstr>
      <vt:lpstr>1_Твердый переплет</vt:lpstr>
      <vt:lpstr>Славим подвиг и мужество Аллея воинской славы  Приморско-Ахтарского района</vt:lpstr>
      <vt:lpstr>Приморско-Ахтарск</vt:lpstr>
      <vt:lpstr>Кича Павел Дмитриевич (1914—1993) </vt:lpstr>
      <vt:lpstr>Кича Павел Дмитриевич (1914—1993) </vt:lpstr>
      <vt:lpstr>Борис Михайлович Падалко                                   </vt:lpstr>
      <vt:lpstr>Борис Михайлович Падалко                               (1921-1986)</vt:lpstr>
      <vt:lpstr>Крейсер «Красный Кавказ»</vt:lpstr>
      <vt:lpstr>Крейсер «Красный Кавказ»</vt:lpstr>
      <vt:lpstr>Иван Александрович Шаров                 (1911-1943)</vt:lpstr>
      <vt:lpstr>Михаил Васильевич Черников                           (1909-1996)</vt:lpstr>
      <vt:lpstr>Григорий Яковлевич Бахчиванджи       (1908-1943)</vt:lpstr>
      <vt:lpstr>Презентация PowerPoint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краеведческий конкурс «Никто не забыт, ничто не забыто»,посвящённый Дню Победы в Великой Отечественной войне 1941-1945 годов   Славим подвиг и мужество</dc:title>
  <dc:creator>Win7</dc:creator>
  <cp:lastModifiedBy>Win7</cp:lastModifiedBy>
  <cp:revision>45</cp:revision>
  <dcterms:created xsi:type="dcterms:W3CDTF">2017-03-11T19:31:24Z</dcterms:created>
  <dcterms:modified xsi:type="dcterms:W3CDTF">2020-01-31T20:47:43Z</dcterms:modified>
</cp:coreProperties>
</file>